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304" r:id="rId3"/>
    <p:sldId id="303" r:id="rId4"/>
    <p:sldId id="295" r:id="rId5"/>
    <p:sldId id="272" r:id="rId6"/>
    <p:sldId id="273" r:id="rId7"/>
    <p:sldId id="275" r:id="rId8"/>
    <p:sldId id="274" r:id="rId9"/>
    <p:sldId id="260" r:id="rId10"/>
    <p:sldId id="259" r:id="rId11"/>
    <p:sldId id="262" r:id="rId12"/>
    <p:sldId id="263" r:id="rId13"/>
    <p:sldId id="268" r:id="rId14"/>
    <p:sldId id="270" r:id="rId15"/>
    <p:sldId id="271" r:id="rId16"/>
    <p:sldId id="288" r:id="rId17"/>
    <p:sldId id="264" r:id="rId18"/>
    <p:sldId id="265" r:id="rId19"/>
    <p:sldId id="266" r:id="rId20"/>
    <p:sldId id="267" r:id="rId21"/>
    <p:sldId id="276" r:id="rId22"/>
    <p:sldId id="277" r:id="rId23"/>
    <p:sldId id="278" r:id="rId24"/>
    <p:sldId id="285" r:id="rId25"/>
    <p:sldId id="286" r:id="rId26"/>
    <p:sldId id="279" r:id="rId27"/>
    <p:sldId id="283" r:id="rId28"/>
    <p:sldId id="287" r:id="rId29"/>
    <p:sldId id="284" r:id="rId30"/>
    <p:sldId id="280" r:id="rId31"/>
    <p:sldId id="281" r:id="rId32"/>
    <p:sldId id="282" r:id="rId33"/>
    <p:sldId id="289" r:id="rId34"/>
    <p:sldId id="290" r:id="rId35"/>
    <p:sldId id="291" r:id="rId36"/>
    <p:sldId id="292" r:id="rId37"/>
    <p:sldId id="293" r:id="rId38"/>
    <p:sldId id="294" r:id="rId39"/>
    <p:sldId id="296" r:id="rId40"/>
    <p:sldId id="297" r:id="rId41"/>
    <p:sldId id="298" r:id="rId42"/>
    <p:sldId id="299" r:id="rId43"/>
    <p:sldId id="300" r:id="rId44"/>
    <p:sldId id="301" r:id="rId45"/>
    <p:sldId id="302" r:id="rId4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3094" autoAdjust="0"/>
  </p:normalViewPr>
  <p:slideViewPr>
    <p:cSldViewPr>
      <p:cViewPr varScale="1">
        <p:scale>
          <a:sx n="85" d="100"/>
          <a:sy n="85" d="100"/>
        </p:scale>
        <p:origin x="-112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2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Прямоугольник 1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Прямоугольник 16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рямоугольник 17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Прямая соединительная линия 18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9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20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3" name="Прямая соединительная линия 23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4" name="Прямая соединительная линия 2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5" name="Прямая соединительная линия 25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6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27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28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Овал 29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Овал 30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Овал 31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2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1CBA57-499F-4D90-891E-EBBF76F05A3A}" type="datetimeFigureOut">
              <a:rPr lang="ru-RU"/>
              <a:pPr>
                <a:defRPr/>
              </a:pPr>
              <a:t>09.09.2021</a:t>
            </a:fld>
            <a:endParaRPr lang="ru-RU" dirty="0"/>
          </a:p>
        </p:txBody>
      </p:sp>
      <p:sp>
        <p:nvSpPr>
          <p:cNvPr id="23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F84112-F934-4C32-8C5E-F6CB2BF142E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29C617-4474-4ACC-8DB8-B3B7BC02054E}" type="datetimeFigureOut">
              <a:rPr lang="ru-RU"/>
              <a:pPr>
                <a:defRPr/>
              </a:pPr>
              <a:t>09.09.2021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142B0E-2EDD-4032-8EEB-159E2B8E2A6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265B72-4543-4566-AA0D-3494BB6C3C7F}" type="datetimeFigureOut">
              <a:rPr lang="ru-RU"/>
              <a:pPr>
                <a:defRPr/>
              </a:pPr>
              <a:t>09.09.2021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D4177-D066-4880-933E-B532E7E8554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AEF9124-E663-4633-BCB4-C09BDF140300}" type="datetimeFigureOut">
              <a:rPr lang="ru-RU"/>
              <a:pPr>
                <a:defRPr/>
              </a:pPr>
              <a:t>09.09.2021</a:t>
            </a:fld>
            <a:endParaRPr lang="ru-RU" dirty="0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03C7205-9EF9-44A4-AD27-6A7E1574C1A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2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Прямоугольник 1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Прямоугольник 16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рямоугольник 17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Прямая соединительная линия 18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9" name="Прямая соединительная линия 19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20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23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2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3" name="Прямоугольник 2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Овал 2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Овал 27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Овал 2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29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30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Прямая соединительная линия 31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4C56E2-31B7-4533-BF10-82F30C35719A}" type="datetimeFigureOut">
              <a:rPr lang="ru-RU"/>
              <a:pPr>
                <a:defRPr/>
              </a:pPr>
              <a:t>09.09.2021</a:t>
            </a:fld>
            <a:endParaRPr lang="ru-RU" dirty="0"/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3DE960-BD79-4CB9-80EE-18E979F3B28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89132-0CAA-4BD8-BB85-6666CD761BD1}" type="datetimeFigureOut">
              <a:rPr lang="ru-RU"/>
              <a:pPr>
                <a:defRPr/>
              </a:pPr>
              <a:t>09.09.2021</a:t>
            </a:fld>
            <a:endParaRPr lang="ru-RU" dirty="0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724C9-89EB-423A-AE63-24F7F7E8751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1579C0-F31E-4F66-B356-1283D1CC067F}" type="datetimeFigureOut">
              <a:rPr lang="ru-RU"/>
              <a:pPr>
                <a:defRPr/>
              </a:pPr>
              <a:t>09.09.2021</a:t>
            </a:fld>
            <a:endParaRPr lang="ru-RU" dirty="0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022522-0087-4920-8CFE-0123192C8F7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4659BD5-C80E-4BEB-BFBF-16C08F4722FF}" type="datetimeFigureOut">
              <a:rPr lang="ru-RU"/>
              <a:pPr>
                <a:defRPr/>
              </a:pPr>
              <a:t>09.09.2021</a:t>
            </a:fld>
            <a:endParaRPr lang="ru-RU" dirty="0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F58FDB3-BBA5-45C3-8F24-1AF49B935A2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8BFEE-883C-4AA5-8494-18AE329E2296}" type="datetimeFigureOut">
              <a:rPr lang="ru-RU"/>
              <a:pPr>
                <a:defRPr/>
              </a:pPr>
              <a:t>09.09.2021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53E686-FAA0-4A6C-8360-50188C857B4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12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Прямая соединительная линия 14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Прямая соединительная линия 17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Прямая соединительная линия 1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Прямоугольник 1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Прямая соединительная линия 2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Овал 2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Дата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4A90FA7-3A4B-4707-BE48-5CD87455A90D}" type="datetimeFigureOut">
              <a:rPr lang="ru-RU"/>
              <a:pPr>
                <a:defRPr/>
              </a:pPr>
              <a:t>09.09.2021</a:t>
            </a:fld>
            <a:endParaRPr lang="ru-RU" dirty="0"/>
          </a:p>
        </p:txBody>
      </p:sp>
      <p:sp>
        <p:nvSpPr>
          <p:cNvPr id="13" name="Номер слайда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4A23122-86E1-42C6-AF4E-E7716D44484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" name="Нижний колонтитул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12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Овал 14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рямая соединительная линия 1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Прямоугольник 1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Прямая соединительная линия 1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Прямая соединительная линия 1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23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7C5424E-CCA5-428B-A68A-1381DD0157F0}" type="datetimeFigureOut">
              <a:rPr lang="ru-RU"/>
              <a:pPr>
                <a:defRPr/>
              </a:pPr>
              <a:t>09.09.2021</a:t>
            </a:fld>
            <a:endParaRPr lang="ru-RU" dirty="0"/>
          </a:p>
        </p:txBody>
      </p:sp>
      <p:sp>
        <p:nvSpPr>
          <p:cNvPr id="13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41D1764-A87F-4285-8D97-C07538B46E5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6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47EBD45-6282-483F-8DB0-6062D808420B}" type="datetimeFigureOut">
              <a:rPr lang="ru-RU"/>
              <a:pPr>
                <a:defRPr/>
              </a:pPr>
              <a:t>09.09.2021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32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34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347532D-45DE-4F50-8884-4D62C72DAF5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0" r:id="rId4"/>
    <p:sldLayoutId id="2147483831" r:id="rId5"/>
    <p:sldLayoutId id="2147483838" r:id="rId6"/>
    <p:sldLayoutId id="2147483832" r:id="rId7"/>
    <p:sldLayoutId id="2147483839" r:id="rId8"/>
    <p:sldLayoutId id="2147483840" r:id="rId9"/>
    <p:sldLayoutId id="2147483833" r:id="rId10"/>
    <p:sldLayoutId id="214748383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39.xml"/><Relationship Id="rId3" Type="http://schemas.openxmlformats.org/officeDocument/2006/relationships/slide" Target="slide4.xml"/><Relationship Id="rId7" Type="http://schemas.openxmlformats.org/officeDocument/2006/relationships/slide" Target="slide3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slide" Target="slide31.xml"/><Relationship Id="rId5" Type="http://schemas.openxmlformats.org/officeDocument/2006/relationships/slide" Target="slide24.xml"/><Relationship Id="rId4" Type="http://schemas.openxmlformats.org/officeDocument/2006/relationships/slide" Target="slide13.xml"/><Relationship Id="rId9" Type="http://schemas.openxmlformats.org/officeDocument/2006/relationships/oleObject" Target="../embeddings/oleObject1.bin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slide" Target="slide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3"/>
          <p:cNvSpPr txBox="1">
            <a:spLocks noChangeArrowheads="1"/>
          </p:cNvSpPr>
          <p:nvPr/>
        </p:nvSpPr>
        <p:spPr bwMode="auto">
          <a:xfrm>
            <a:off x="1692275" y="1268413"/>
            <a:ext cx="7056438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600" b="1" i="1">
                <a:solidFill>
                  <a:srgbClr val="0070C0"/>
                </a:solidFill>
              </a:rPr>
              <a:t>Создание Веб-сайта.</a:t>
            </a:r>
          </a:p>
          <a:p>
            <a:pPr algn="ctr">
              <a:lnSpc>
                <a:spcPct val="150000"/>
              </a:lnSpc>
            </a:pPr>
            <a:r>
              <a:rPr lang="ru-RU" sz="3600" b="1" i="1">
                <a:solidFill>
                  <a:srgbClr val="0070C0"/>
                </a:solidFill>
              </a:rPr>
              <a:t>Язык </a:t>
            </a:r>
            <a:r>
              <a:rPr lang="en-US" sz="3600" b="1" i="1">
                <a:solidFill>
                  <a:srgbClr val="0070C0"/>
                </a:solidFill>
              </a:rPr>
              <a:t>HTML</a:t>
            </a:r>
            <a:endParaRPr lang="ru-RU" sz="3600" b="1">
              <a:solidFill>
                <a:srgbClr val="0070C0"/>
              </a:solidFill>
            </a:endParaRPr>
          </a:p>
        </p:txBody>
      </p:sp>
      <p:sp>
        <p:nvSpPr>
          <p:cNvPr id="10243" name="TextBox 2"/>
          <p:cNvSpPr txBox="1">
            <a:spLocks noChangeArrowheads="1"/>
          </p:cNvSpPr>
          <p:nvPr/>
        </p:nvSpPr>
        <p:spPr bwMode="auto">
          <a:xfrm>
            <a:off x="5003800" y="4365625"/>
            <a:ext cx="27813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0070C0"/>
                </a:solidFill>
              </a:rPr>
              <a:t>Учитель информатики </a:t>
            </a:r>
          </a:p>
        </p:txBody>
      </p:sp>
      <p:sp>
        <p:nvSpPr>
          <p:cNvPr id="10244" name="TextBox 3"/>
          <p:cNvSpPr txBox="1">
            <a:spLocks noChangeArrowheads="1"/>
          </p:cNvSpPr>
          <p:nvPr/>
        </p:nvSpPr>
        <p:spPr bwMode="auto">
          <a:xfrm>
            <a:off x="5076825" y="5157788"/>
            <a:ext cx="20526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0070C0"/>
                </a:solidFill>
              </a:rPr>
              <a:t>Сементинов Е.В.</a:t>
            </a:r>
          </a:p>
        </p:txBody>
      </p:sp>
      <p:sp>
        <p:nvSpPr>
          <p:cNvPr id="10245" name="TextBox 4"/>
          <p:cNvSpPr txBox="1">
            <a:spLocks noChangeArrowheads="1"/>
          </p:cNvSpPr>
          <p:nvPr/>
        </p:nvSpPr>
        <p:spPr bwMode="auto">
          <a:xfrm>
            <a:off x="4067175" y="4797425"/>
            <a:ext cx="45370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0070C0"/>
                </a:solidFill>
              </a:rPr>
              <a:t>ГБОУ школы № 495 Санкт-Петербурга</a:t>
            </a:r>
          </a:p>
        </p:txBody>
      </p:sp>
      <p:pic>
        <p:nvPicPr>
          <p:cNvPr id="1024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5875" y="5084763"/>
            <a:ext cx="1447800" cy="157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рямоугольник 1"/>
          <p:cNvSpPr>
            <a:spLocks noChangeArrowheads="1"/>
          </p:cNvSpPr>
          <p:nvPr/>
        </p:nvSpPr>
        <p:spPr bwMode="auto">
          <a:xfrm>
            <a:off x="611188" y="404813"/>
            <a:ext cx="83534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/>
              <a:t> </a:t>
            </a:r>
            <a:r>
              <a:rPr lang="ru-RU" sz="3200" b="1">
                <a:solidFill>
                  <a:srgbClr val="0070C0"/>
                </a:solidFill>
              </a:rPr>
              <a:t>Практическое задание </a:t>
            </a:r>
            <a:endParaRPr lang="ru-RU" sz="3200">
              <a:solidFill>
                <a:srgbClr val="0070C0"/>
              </a:solidFill>
            </a:endParaRPr>
          </a:p>
        </p:txBody>
      </p:sp>
      <p:sp>
        <p:nvSpPr>
          <p:cNvPr id="18435" name="TextBox 3"/>
          <p:cNvSpPr txBox="1">
            <a:spLocks noChangeArrowheads="1"/>
          </p:cNvSpPr>
          <p:nvPr/>
        </p:nvSpPr>
        <p:spPr bwMode="auto">
          <a:xfrm>
            <a:off x="415925" y="2205038"/>
            <a:ext cx="8043863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600">
                <a:solidFill>
                  <a:srgbClr val="0070C0"/>
                </a:solidFill>
                <a:latin typeface="Arial" charset="0"/>
              </a:rPr>
              <a:t>Форматирование текста по абзацам, цвет фона, заголовки разных уровней, списки.</a:t>
            </a:r>
          </a:p>
          <a:p>
            <a:pPr algn="ctr">
              <a:lnSpc>
                <a:spcPct val="150000"/>
              </a:lnSpc>
            </a:pPr>
            <a:endParaRPr lang="ru-RU" sz="3600">
              <a:solidFill>
                <a:srgbClr val="0070C0"/>
              </a:solidFill>
              <a:latin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6363" y="41275"/>
            <a:ext cx="8642350" cy="1196975"/>
          </a:xfrm>
          <a:prstGeom prst="rect">
            <a:avLst/>
          </a:prstGeom>
          <a:solidFill>
            <a:schemeClr val="accent4">
              <a:lumMod val="60000"/>
              <a:lumOff val="40000"/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8437" name="Picture 9" descr="des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15888"/>
            <a:ext cx="1249363" cy="1009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1"/>
          <p:cNvSpPr txBox="1">
            <a:spLocks noChangeArrowheads="1"/>
          </p:cNvSpPr>
          <p:nvPr/>
        </p:nvSpPr>
        <p:spPr bwMode="auto">
          <a:xfrm>
            <a:off x="179388" y="692150"/>
            <a:ext cx="8713787" cy="618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lnSpc>
                <a:spcPct val="150000"/>
              </a:lnSpc>
              <a:buFont typeface="Century Schoolbook" pitchFamily="18" charset="0"/>
              <a:buAutoNum type="arabicPeriod"/>
            </a:pPr>
            <a:r>
              <a:rPr lang="ru-RU" sz="2400">
                <a:solidFill>
                  <a:srgbClr val="0070C0"/>
                </a:solidFill>
              </a:rPr>
              <a:t> </a:t>
            </a:r>
            <a:r>
              <a:rPr lang="ru-RU" sz="2400">
                <a:solidFill>
                  <a:srgbClr val="0070C0"/>
                </a:solidFill>
                <a:latin typeface="Arial" charset="0"/>
              </a:rPr>
              <a:t>Выровняйте весь заголовок по центру и сделайте его красным цветом, размер шрифта - 5, создайте голубой фон и желтый цвет текста</a:t>
            </a:r>
          </a:p>
          <a:p>
            <a:pPr marL="457200" indent="-457200">
              <a:lnSpc>
                <a:spcPct val="150000"/>
              </a:lnSpc>
              <a:buFont typeface="Century Schoolbook" pitchFamily="18" charset="0"/>
              <a:buAutoNum type="arabicPeriod"/>
            </a:pPr>
            <a:r>
              <a:rPr lang="ru-RU" sz="2400">
                <a:solidFill>
                  <a:srgbClr val="0070C0"/>
                </a:solidFill>
                <a:latin typeface="Arial" charset="0"/>
              </a:rPr>
              <a:t>Поработайте с заголовками разных уровней, обратите внимание, что цвет добавленного текста – желтый, т.к. в &lt;</a:t>
            </a:r>
            <a:r>
              <a:rPr lang="en-US" sz="2400">
                <a:solidFill>
                  <a:srgbClr val="0070C0"/>
                </a:solidFill>
                <a:latin typeface="Arial" charset="0"/>
              </a:rPr>
              <a:t>BODY</a:t>
            </a:r>
            <a:r>
              <a:rPr lang="ru-RU" sz="2400">
                <a:solidFill>
                  <a:srgbClr val="0070C0"/>
                </a:solidFill>
                <a:latin typeface="Arial" charset="0"/>
              </a:rPr>
              <a:t>&gt;задан желтый цвет. Названия любимых мест прогулки по Санкт-Петербургу выровняйте по левому краю.</a:t>
            </a:r>
          </a:p>
          <a:p>
            <a:pPr marL="457200" indent="-457200">
              <a:lnSpc>
                <a:spcPct val="150000"/>
              </a:lnSpc>
              <a:buFont typeface="Century Schoolbook" pitchFamily="18" charset="0"/>
              <a:buAutoNum type="arabicPeriod"/>
            </a:pPr>
            <a:r>
              <a:rPr lang="ru-RU" sz="2400">
                <a:solidFill>
                  <a:srgbClr val="0070C0"/>
                </a:solidFill>
                <a:latin typeface="Arial" charset="0"/>
              </a:rPr>
              <a:t>Оформите названия мест как ненумерованный список </a:t>
            </a:r>
            <a:r>
              <a:rPr lang="ru-RU" sz="2400" b="1">
                <a:solidFill>
                  <a:srgbClr val="0070C0"/>
                </a:solidFill>
                <a:latin typeface="Arial" charset="0"/>
              </a:rPr>
              <a:t>&lt;</a:t>
            </a:r>
            <a:r>
              <a:rPr lang="en-US" sz="2400" b="1">
                <a:solidFill>
                  <a:srgbClr val="0070C0"/>
                </a:solidFill>
                <a:latin typeface="Arial" charset="0"/>
              </a:rPr>
              <a:t>UL</a:t>
            </a:r>
            <a:r>
              <a:rPr lang="ru-RU" sz="2400" b="1">
                <a:solidFill>
                  <a:srgbClr val="0070C0"/>
                </a:solidFill>
                <a:latin typeface="Arial" charset="0"/>
              </a:rPr>
              <a:t>&gt;,</a:t>
            </a:r>
            <a:r>
              <a:rPr lang="ru-RU" sz="2400">
                <a:solidFill>
                  <a:srgbClr val="0070C0"/>
                </a:solidFill>
                <a:latin typeface="Arial" charset="0"/>
              </a:rPr>
              <a:t> заменив &lt;</a:t>
            </a:r>
            <a:r>
              <a:rPr lang="en-US" sz="2400">
                <a:solidFill>
                  <a:srgbClr val="0070C0"/>
                </a:solidFill>
                <a:latin typeface="Arial" charset="0"/>
              </a:rPr>
              <a:t>H</a:t>
            </a:r>
            <a:r>
              <a:rPr lang="ru-RU" sz="2400">
                <a:solidFill>
                  <a:srgbClr val="0070C0"/>
                </a:solidFill>
                <a:latin typeface="Arial" charset="0"/>
              </a:rPr>
              <a:t>&gt; на &lt;</a:t>
            </a:r>
            <a:r>
              <a:rPr lang="en-US" sz="2400">
                <a:solidFill>
                  <a:srgbClr val="0070C0"/>
                </a:solidFill>
                <a:latin typeface="Arial" charset="0"/>
              </a:rPr>
              <a:t>LI</a:t>
            </a:r>
            <a:r>
              <a:rPr lang="ru-RU" sz="2400">
                <a:solidFill>
                  <a:srgbClr val="0070C0"/>
                </a:solidFill>
                <a:latin typeface="Arial" charset="0"/>
              </a:rPr>
              <a:t>&gt;:</a:t>
            </a:r>
          </a:p>
          <a:p>
            <a:pPr marL="457200" indent="-457200">
              <a:lnSpc>
                <a:spcPct val="150000"/>
              </a:lnSpc>
              <a:buFont typeface="Century Schoolbook" pitchFamily="18" charset="0"/>
              <a:buAutoNum type="arabicPeriod"/>
            </a:pPr>
            <a:endParaRPr lang="ru-RU" sz="2400">
              <a:solidFill>
                <a:srgbClr val="0070C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0825" y="836613"/>
            <a:ext cx="8642350" cy="39703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4"/>
              <a:defRPr/>
            </a:pPr>
            <a:r>
              <a:rPr lang="ru-RU" sz="2400" dirty="0">
                <a:solidFill>
                  <a:srgbClr val="0070C0"/>
                </a:solidFill>
                <a:latin typeface="+mn-lt"/>
                <a:cs typeface="+mn-cs"/>
              </a:rPr>
              <a:t> Создайте  нумерованный список: </a:t>
            </a:r>
            <a:r>
              <a:rPr lang="ru-RU" sz="2400" b="1" dirty="0">
                <a:solidFill>
                  <a:srgbClr val="0070C0"/>
                </a:solidFill>
                <a:latin typeface="+mn-lt"/>
                <a:cs typeface="+mn-cs"/>
              </a:rPr>
              <a:t>&lt;</a:t>
            </a:r>
            <a:r>
              <a:rPr lang="en-US" sz="2400" b="1" dirty="0">
                <a:solidFill>
                  <a:srgbClr val="0070C0"/>
                </a:solidFill>
                <a:latin typeface="+mn-lt"/>
                <a:cs typeface="+mn-cs"/>
              </a:rPr>
              <a:t>UL</a:t>
            </a:r>
            <a:r>
              <a:rPr lang="ru-RU" sz="2400" b="1" dirty="0">
                <a:solidFill>
                  <a:srgbClr val="0070C0"/>
                </a:solidFill>
                <a:latin typeface="+mn-lt"/>
                <a:cs typeface="+mn-cs"/>
              </a:rPr>
              <a:t>&gt;</a:t>
            </a:r>
            <a:r>
              <a:rPr lang="ru-RU" sz="2400" dirty="0">
                <a:solidFill>
                  <a:srgbClr val="0070C0"/>
                </a:solidFill>
                <a:latin typeface="+mn-lt"/>
                <a:cs typeface="+mn-cs"/>
              </a:rPr>
              <a:t> замените на        </a:t>
            </a:r>
            <a:r>
              <a:rPr lang="ru-RU" sz="2400" b="1" dirty="0">
                <a:solidFill>
                  <a:srgbClr val="0070C0"/>
                </a:solidFill>
                <a:latin typeface="+mn-lt"/>
                <a:cs typeface="+mn-cs"/>
              </a:rPr>
              <a:t>&lt;</a:t>
            </a:r>
            <a:r>
              <a:rPr lang="en-US" sz="2400" b="1" dirty="0">
                <a:solidFill>
                  <a:srgbClr val="0070C0"/>
                </a:solidFill>
                <a:latin typeface="+mn-lt"/>
                <a:cs typeface="+mn-cs"/>
              </a:rPr>
              <a:t>OL</a:t>
            </a:r>
            <a:r>
              <a:rPr lang="ru-RU" sz="2400" b="1" dirty="0">
                <a:solidFill>
                  <a:srgbClr val="0070C0"/>
                </a:solidFill>
                <a:latin typeface="+mn-lt"/>
                <a:cs typeface="+mn-cs"/>
              </a:rPr>
              <a:t>&gt;.</a:t>
            </a:r>
            <a:r>
              <a:rPr lang="ru-RU" sz="2400" dirty="0">
                <a:solidFill>
                  <a:srgbClr val="0070C0"/>
                </a:solidFill>
                <a:latin typeface="+mn-lt"/>
                <a:cs typeface="+mn-cs"/>
              </a:rPr>
              <a:t> Посмотрите разные виды нумераций, написав </a:t>
            </a:r>
            <a:r>
              <a:rPr lang="ru-RU" sz="2400" b="1" dirty="0">
                <a:solidFill>
                  <a:srgbClr val="0070C0"/>
                </a:solidFill>
                <a:latin typeface="+mn-lt"/>
                <a:cs typeface="+mn-cs"/>
              </a:rPr>
              <a:t>&lt;OL </a:t>
            </a:r>
            <a:r>
              <a:rPr lang="ru-RU" sz="2400" b="1" dirty="0" err="1">
                <a:solidFill>
                  <a:srgbClr val="0070C0"/>
                </a:solidFill>
                <a:latin typeface="+mn-lt"/>
                <a:cs typeface="+mn-cs"/>
              </a:rPr>
              <a:t>type</a:t>
            </a:r>
            <a:r>
              <a:rPr lang="ru-RU" sz="2400" b="1" dirty="0">
                <a:solidFill>
                  <a:srgbClr val="0070C0"/>
                </a:solidFill>
                <a:latin typeface="+mn-lt"/>
                <a:cs typeface="+mn-cs"/>
              </a:rPr>
              <a:t>="</a:t>
            </a:r>
            <a:r>
              <a:rPr lang="ru-RU" sz="2400" b="1" dirty="0" err="1">
                <a:solidFill>
                  <a:srgbClr val="0070C0"/>
                </a:solidFill>
                <a:latin typeface="+mn-lt"/>
                <a:cs typeface="+mn-cs"/>
              </a:rPr>
              <a:t>square</a:t>
            </a:r>
            <a:r>
              <a:rPr lang="ru-RU" sz="2400" b="1" dirty="0">
                <a:solidFill>
                  <a:srgbClr val="0070C0"/>
                </a:solidFill>
                <a:latin typeface="+mn-lt"/>
                <a:cs typeface="+mn-cs"/>
              </a:rPr>
              <a:t>"&gt;</a:t>
            </a:r>
            <a:r>
              <a:rPr lang="ru-RU" sz="2400" dirty="0">
                <a:solidFill>
                  <a:srgbClr val="0070C0"/>
                </a:solidFill>
                <a:latin typeface="+mn-lt"/>
                <a:cs typeface="+mn-cs"/>
              </a:rPr>
              <a:t>, попробуйте все виды нумераций списка: "</a:t>
            </a:r>
            <a:r>
              <a:rPr lang="en-US" sz="2400" b="1" dirty="0">
                <a:solidFill>
                  <a:srgbClr val="0070C0"/>
                </a:solidFill>
                <a:latin typeface="+mn-lt"/>
                <a:cs typeface="+mn-cs"/>
              </a:rPr>
              <a:t>Circle</a:t>
            </a:r>
            <a:r>
              <a:rPr lang="ru-RU" sz="2400" b="1" dirty="0">
                <a:solidFill>
                  <a:srgbClr val="0070C0"/>
                </a:solidFill>
                <a:latin typeface="+mn-lt"/>
                <a:cs typeface="+mn-cs"/>
              </a:rPr>
              <a:t>", "</a:t>
            </a:r>
            <a:r>
              <a:rPr lang="en-US" sz="2400" b="1" dirty="0">
                <a:solidFill>
                  <a:srgbClr val="0070C0"/>
                </a:solidFill>
                <a:latin typeface="+mn-lt"/>
                <a:cs typeface="+mn-cs"/>
              </a:rPr>
              <a:t>Disk</a:t>
            </a:r>
            <a:r>
              <a:rPr lang="ru-RU" sz="2400" b="1" dirty="0">
                <a:solidFill>
                  <a:srgbClr val="0070C0"/>
                </a:solidFill>
                <a:latin typeface="+mn-lt"/>
                <a:cs typeface="+mn-cs"/>
              </a:rPr>
              <a:t>", "</a:t>
            </a:r>
            <a:r>
              <a:rPr lang="en-US" sz="2400" b="1" dirty="0">
                <a:solidFill>
                  <a:srgbClr val="0070C0"/>
                </a:solidFill>
                <a:latin typeface="+mn-lt"/>
                <a:cs typeface="+mn-cs"/>
              </a:rPr>
              <a:t>A</a:t>
            </a:r>
            <a:r>
              <a:rPr lang="ru-RU" sz="2400" b="1" dirty="0">
                <a:solidFill>
                  <a:srgbClr val="0070C0"/>
                </a:solidFill>
                <a:latin typeface="+mn-lt"/>
                <a:cs typeface="+mn-cs"/>
              </a:rPr>
              <a:t>", "</a:t>
            </a:r>
            <a:r>
              <a:rPr lang="en-US" sz="2400" b="1" dirty="0">
                <a:solidFill>
                  <a:srgbClr val="0070C0"/>
                </a:solidFill>
                <a:latin typeface="+mn-lt"/>
                <a:cs typeface="+mn-cs"/>
              </a:rPr>
              <a:t>I</a:t>
            </a:r>
            <a:r>
              <a:rPr lang="ru-RU" sz="2400" b="1" dirty="0">
                <a:solidFill>
                  <a:srgbClr val="0070C0"/>
                </a:solidFill>
                <a:latin typeface="+mn-lt"/>
                <a:cs typeface="+mn-cs"/>
              </a:rPr>
              <a:t>"</a:t>
            </a:r>
            <a:endParaRPr lang="ru-RU" sz="2400" dirty="0">
              <a:solidFill>
                <a:srgbClr val="0070C0"/>
              </a:solidFill>
              <a:latin typeface="+mn-lt"/>
              <a:cs typeface="+mn-cs"/>
            </a:endParaRPr>
          </a:p>
          <a:p>
            <a:pPr marL="457200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4"/>
              <a:defRPr/>
            </a:pPr>
            <a:r>
              <a:rPr lang="ru-RU" sz="2400" dirty="0">
                <a:solidFill>
                  <a:srgbClr val="0070C0"/>
                </a:solidFill>
                <a:latin typeface="+mn-lt"/>
                <a:cs typeface="+mn-cs"/>
              </a:rPr>
              <a:t>Не забывайте сохранять свою страницу в одном и том же файле </a:t>
            </a:r>
            <a:r>
              <a:rPr lang="en-US" sz="2400" b="1" dirty="0" err="1">
                <a:solidFill>
                  <a:srgbClr val="0070C0"/>
                </a:solidFill>
                <a:latin typeface="+mn-lt"/>
                <a:cs typeface="+mn-cs"/>
              </a:rPr>
              <a:t>glavn</a:t>
            </a:r>
            <a:r>
              <a:rPr lang="ru-RU" sz="2400" b="1" dirty="0">
                <a:solidFill>
                  <a:srgbClr val="0070C0"/>
                </a:solidFill>
                <a:latin typeface="+mn-lt"/>
                <a:cs typeface="+mn-cs"/>
              </a:rPr>
              <a:t>.</a:t>
            </a:r>
            <a:r>
              <a:rPr lang="en-US" sz="2400" b="1" dirty="0" err="1">
                <a:solidFill>
                  <a:srgbClr val="0070C0"/>
                </a:solidFill>
                <a:latin typeface="+mn-lt"/>
                <a:cs typeface="+mn-cs"/>
              </a:rPr>
              <a:t>htm</a:t>
            </a:r>
            <a:r>
              <a:rPr lang="ru-RU" sz="2400" b="1" dirty="0">
                <a:solidFill>
                  <a:srgbClr val="0070C0"/>
                </a:solidFill>
                <a:latin typeface="+mn-lt"/>
                <a:cs typeface="+mn-cs"/>
              </a:rPr>
              <a:t>.</a:t>
            </a:r>
            <a:endParaRPr lang="ru-RU" sz="2400" dirty="0">
              <a:solidFill>
                <a:srgbClr val="0070C0"/>
              </a:solidFill>
              <a:latin typeface="+mn-lt"/>
              <a:cs typeface="+mn-cs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solidFill>
                <a:srgbClr val="0070C0"/>
              </a:solidFill>
              <a:latin typeface="+mn-lt"/>
              <a:cs typeface="+mn-cs"/>
            </a:endParaRPr>
          </a:p>
        </p:txBody>
      </p:sp>
      <p:sp>
        <p:nvSpPr>
          <p:cNvPr id="20483" name="TextBox 2"/>
          <p:cNvSpPr txBox="1">
            <a:spLocks noChangeArrowheads="1"/>
          </p:cNvSpPr>
          <p:nvPr/>
        </p:nvSpPr>
        <p:spPr bwMode="auto">
          <a:xfrm>
            <a:off x="7164388" y="5954713"/>
            <a:ext cx="9350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0070C0"/>
                </a:solidFill>
                <a:hlinkClick r:id="rId2" action="ppaction://hlinksldjump"/>
              </a:rPr>
              <a:t>Назад</a:t>
            </a:r>
            <a:endParaRPr lang="ru-RU" b="1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Прямоугольник 2"/>
          <p:cNvSpPr>
            <a:spLocks noChangeArrowheads="1"/>
          </p:cNvSpPr>
          <p:nvPr/>
        </p:nvSpPr>
        <p:spPr bwMode="auto">
          <a:xfrm>
            <a:off x="971550" y="2133600"/>
            <a:ext cx="7200900" cy="168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600" b="1">
                <a:solidFill>
                  <a:srgbClr val="0070C0"/>
                </a:solidFill>
                <a:latin typeface="Arial" charset="0"/>
              </a:rPr>
              <a:t>Вставка графических изображений</a:t>
            </a:r>
            <a:endParaRPr lang="ru-RU" sz="3600">
              <a:solidFill>
                <a:srgbClr val="0070C0"/>
              </a:solidFill>
              <a:latin typeface="Arial" charset="0"/>
            </a:endParaRP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4941888"/>
            <a:ext cx="1447800" cy="157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1"/>
          <p:cNvSpPr txBox="1">
            <a:spLocks noChangeArrowheads="1"/>
          </p:cNvSpPr>
          <p:nvPr/>
        </p:nvSpPr>
        <p:spPr bwMode="auto">
          <a:xfrm>
            <a:off x="204788" y="400050"/>
            <a:ext cx="854392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>
                <a:solidFill>
                  <a:srgbClr val="0070C0"/>
                </a:solidFill>
              </a:rPr>
              <a:t>Одиночный тег </a:t>
            </a:r>
            <a:r>
              <a:rPr lang="ru-RU" sz="2400" b="1">
                <a:solidFill>
                  <a:srgbClr val="0070C0"/>
                </a:solidFill>
              </a:rPr>
              <a:t>&lt;IMG&gt;</a:t>
            </a:r>
            <a:r>
              <a:rPr lang="ru-RU" sz="2400">
                <a:solidFill>
                  <a:srgbClr val="0070C0"/>
                </a:solidFill>
              </a:rPr>
              <a:t> вставляет графические изображения в текстовый поток в любом месте:</a:t>
            </a:r>
          </a:p>
          <a:p>
            <a:pPr algn="just">
              <a:lnSpc>
                <a:spcPct val="150000"/>
              </a:lnSpc>
            </a:pPr>
            <a:r>
              <a:rPr lang="ru-RU" sz="2400" b="1">
                <a:solidFill>
                  <a:srgbClr val="0070C0"/>
                </a:solidFill>
              </a:rPr>
              <a:t>&lt;IMG SRC=</a:t>
            </a:r>
            <a:r>
              <a:rPr lang="ru-RU" sz="2400">
                <a:solidFill>
                  <a:srgbClr val="0070C0"/>
                </a:solidFill>
              </a:rPr>
              <a:t>’имя графического файла’</a:t>
            </a:r>
            <a:r>
              <a:rPr lang="ru-RU" sz="2400" b="1">
                <a:solidFill>
                  <a:srgbClr val="0070C0"/>
                </a:solidFill>
              </a:rPr>
              <a:t>&gt;</a:t>
            </a:r>
            <a:endParaRPr lang="ru-RU" sz="2400">
              <a:solidFill>
                <a:srgbClr val="0070C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ru-RU" sz="2400" b="1">
                <a:solidFill>
                  <a:srgbClr val="0070C0"/>
                </a:solidFill>
              </a:rPr>
              <a:t>Необязательные атрибуты тега &lt;img&gt;:</a:t>
            </a:r>
            <a:endParaRPr lang="ru-RU" sz="2400">
              <a:solidFill>
                <a:srgbClr val="0070C0"/>
              </a:solidFill>
            </a:endParaRPr>
          </a:p>
        </p:txBody>
      </p:sp>
      <p:sp>
        <p:nvSpPr>
          <p:cNvPr id="22531" name="TextBox 2"/>
          <p:cNvSpPr txBox="1">
            <a:spLocks noChangeArrowheads="1"/>
          </p:cNvSpPr>
          <p:nvPr/>
        </p:nvSpPr>
        <p:spPr bwMode="auto">
          <a:xfrm>
            <a:off x="395288" y="3068638"/>
            <a:ext cx="8640762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b="1">
                <a:solidFill>
                  <a:srgbClr val="0070C0"/>
                </a:solidFill>
              </a:rPr>
              <a:t>ALT =</a:t>
            </a:r>
            <a:r>
              <a:rPr lang="ru-RU" sz="2000">
                <a:solidFill>
                  <a:srgbClr val="0070C0"/>
                </a:solidFill>
              </a:rPr>
              <a:t> альтернативный текст</a:t>
            </a:r>
          </a:p>
          <a:p>
            <a:pPr algn="just">
              <a:lnSpc>
                <a:spcPct val="150000"/>
              </a:lnSpc>
            </a:pPr>
            <a:r>
              <a:rPr lang="ru-RU" sz="2000" b="1">
                <a:solidFill>
                  <a:srgbClr val="0070C0"/>
                </a:solidFill>
              </a:rPr>
              <a:t>BORDER =</a:t>
            </a:r>
            <a:r>
              <a:rPr lang="ru-RU" sz="2000">
                <a:solidFill>
                  <a:srgbClr val="0070C0"/>
                </a:solidFill>
              </a:rPr>
              <a:t>толщина обрамляющей рамки в пикс., 0 нет рамки</a:t>
            </a:r>
          </a:p>
          <a:p>
            <a:pPr algn="just">
              <a:lnSpc>
                <a:spcPct val="150000"/>
              </a:lnSpc>
            </a:pPr>
            <a:r>
              <a:rPr lang="ru-RU" sz="2000" b="1">
                <a:solidFill>
                  <a:srgbClr val="0070C0"/>
                </a:solidFill>
              </a:rPr>
              <a:t>HEIGHT =</a:t>
            </a:r>
            <a:r>
              <a:rPr lang="ru-RU" sz="2000">
                <a:solidFill>
                  <a:srgbClr val="0070C0"/>
                </a:solidFill>
              </a:rPr>
              <a:t>высота изображения в пикселах или %</a:t>
            </a:r>
          </a:p>
          <a:p>
            <a:pPr algn="just">
              <a:lnSpc>
                <a:spcPct val="150000"/>
              </a:lnSpc>
            </a:pPr>
            <a:r>
              <a:rPr lang="ru-RU" sz="2000" b="1">
                <a:solidFill>
                  <a:srgbClr val="0070C0"/>
                </a:solidFill>
              </a:rPr>
              <a:t>WIDTH =</a:t>
            </a:r>
            <a:r>
              <a:rPr lang="ru-RU" sz="2000">
                <a:solidFill>
                  <a:srgbClr val="0070C0"/>
                </a:solidFill>
              </a:rPr>
              <a:t>ширина изображения в пикселах или 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1"/>
          <p:cNvSpPr txBox="1">
            <a:spLocks noChangeArrowheads="1"/>
          </p:cNvSpPr>
          <p:nvPr/>
        </p:nvSpPr>
        <p:spPr bwMode="auto">
          <a:xfrm>
            <a:off x="250825" y="1700213"/>
            <a:ext cx="8785225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>
                <a:solidFill>
                  <a:srgbClr val="0070C0"/>
                </a:solidFill>
              </a:rPr>
              <a:t>VSPACE =- </a:t>
            </a:r>
            <a:r>
              <a:rPr lang="ru-RU" sz="2000">
                <a:solidFill>
                  <a:srgbClr val="0070C0"/>
                </a:solidFill>
              </a:rPr>
              <a:t>свободное пространство сверху и снизу от изображения в пикселах или %</a:t>
            </a:r>
          </a:p>
          <a:p>
            <a:pPr>
              <a:lnSpc>
                <a:spcPct val="150000"/>
              </a:lnSpc>
            </a:pPr>
            <a:r>
              <a:rPr lang="ru-RU" sz="2000" b="1">
                <a:solidFill>
                  <a:srgbClr val="0070C0"/>
                </a:solidFill>
              </a:rPr>
              <a:t>ALIGN = left</a:t>
            </a:r>
            <a:r>
              <a:rPr lang="ru-RU" sz="2000">
                <a:solidFill>
                  <a:srgbClr val="0070C0"/>
                </a:solidFill>
              </a:rPr>
              <a:t>, </a:t>
            </a:r>
            <a:r>
              <a:rPr lang="ru-RU" sz="2000" b="1">
                <a:solidFill>
                  <a:srgbClr val="0070C0"/>
                </a:solidFill>
              </a:rPr>
              <a:t>right</a:t>
            </a:r>
            <a:r>
              <a:rPr lang="ru-RU" sz="2000">
                <a:solidFill>
                  <a:srgbClr val="0070C0"/>
                </a:solidFill>
              </a:rPr>
              <a:t>, </a:t>
            </a:r>
            <a:r>
              <a:rPr lang="ru-RU" sz="2000" b="1">
                <a:solidFill>
                  <a:srgbClr val="0070C0"/>
                </a:solidFill>
              </a:rPr>
              <a:t>middle</a:t>
            </a:r>
            <a:r>
              <a:rPr lang="ru-RU" sz="2000">
                <a:solidFill>
                  <a:srgbClr val="0070C0"/>
                </a:solidFill>
              </a:rPr>
              <a:t> выравнивание изображения</a:t>
            </a:r>
          </a:p>
        </p:txBody>
      </p:sp>
      <p:sp>
        <p:nvSpPr>
          <p:cNvPr id="23555" name="TextBox 2"/>
          <p:cNvSpPr txBox="1">
            <a:spLocks noChangeArrowheads="1"/>
          </p:cNvSpPr>
          <p:nvPr/>
        </p:nvSpPr>
        <p:spPr bwMode="auto">
          <a:xfrm>
            <a:off x="250825" y="3429000"/>
            <a:ext cx="8208963" cy="115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>
                <a:solidFill>
                  <a:srgbClr val="0070C0"/>
                </a:solidFill>
              </a:rPr>
              <a:t>Чтобы рисунок был по центру, можно использовать тег &lt;CENTER&gt;…….&lt;CENTER&gt;/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Прямоугольник 2"/>
          <p:cNvSpPr>
            <a:spLocks noChangeArrowheads="1"/>
          </p:cNvSpPr>
          <p:nvPr/>
        </p:nvSpPr>
        <p:spPr bwMode="auto">
          <a:xfrm>
            <a:off x="179388" y="115888"/>
            <a:ext cx="8496300" cy="279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>
                <a:solidFill>
                  <a:srgbClr val="0070C0"/>
                </a:solidFill>
                <a:latin typeface="Arial" charset="0"/>
              </a:rPr>
              <a:t>Для вставки рисунка в web – страницу используется тег </a:t>
            </a:r>
            <a:r>
              <a:rPr lang="ru-RU" sz="2400" b="1">
                <a:solidFill>
                  <a:srgbClr val="0070C0"/>
                </a:solidFill>
                <a:latin typeface="Arial" charset="0"/>
              </a:rPr>
              <a:t>&lt;img&gt;,</a:t>
            </a:r>
            <a:r>
              <a:rPr lang="ru-RU" sz="2400">
                <a:solidFill>
                  <a:srgbClr val="0070C0"/>
                </a:solidFill>
                <a:latin typeface="Arial" charset="0"/>
              </a:rPr>
              <a:t> с его неотъемлемым атрибутом </a:t>
            </a:r>
            <a:r>
              <a:rPr lang="ru-RU" sz="2400" b="1">
                <a:solidFill>
                  <a:srgbClr val="0070C0"/>
                </a:solidFill>
                <a:latin typeface="Arial" charset="0"/>
              </a:rPr>
              <a:t>src,</a:t>
            </a:r>
            <a:r>
              <a:rPr lang="ru-RU" sz="2400">
                <a:solidFill>
                  <a:srgbClr val="0070C0"/>
                </a:solidFill>
                <a:latin typeface="Arial" charset="0"/>
              </a:rPr>
              <a:t> которому присваивается значение адреса рисунка, его названия и расширения. В данном примере это </a:t>
            </a:r>
            <a:r>
              <a:rPr lang="ru-RU" sz="2400" b="1">
                <a:solidFill>
                  <a:srgbClr val="0070C0"/>
                </a:solidFill>
                <a:latin typeface="Arial" charset="0"/>
              </a:rPr>
              <a:t>“tiger”</a:t>
            </a:r>
            <a:r>
              <a:rPr lang="ru-RU" sz="2400">
                <a:solidFill>
                  <a:srgbClr val="0070C0"/>
                </a:solidFill>
                <a:latin typeface="Arial" charset="0"/>
              </a:rPr>
              <a:t> c расширением </a:t>
            </a:r>
            <a:r>
              <a:rPr lang="ru-RU" sz="2400" b="1">
                <a:solidFill>
                  <a:srgbClr val="0070C0"/>
                </a:solidFill>
                <a:latin typeface="Arial" charset="0"/>
              </a:rPr>
              <a:t>jpg</a:t>
            </a:r>
            <a:r>
              <a:rPr lang="ru-RU" sz="2400">
                <a:solidFill>
                  <a:srgbClr val="0070C0"/>
                </a:solidFill>
                <a:latin typeface="Arial" charset="0"/>
              </a:rPr>
              <a:t>. Видим рисунок. </a:t>
            </a:r>
          </a:p>
        </p:txBody>
      </p:sp>
      <p:pic>
        <p:nvPicPr>
          <p:cNvPr id="24579" name="Рисунок 12" descr="http://festival.1september.ru/articles/418474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5513" y="2895600"/>
            <a:ext cx="476250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Прямоугольник 1"/>
          <p:cNvSpPr>
            <a:spLocks noChangeArrowheads="1"/>
          </p:cNvSpPr>
          <p:nvPr/>
        </p:nvSpPr>
        <p:spPr bwMode="auto">
          <a:xfrm>
            <a:off x="611188" y="404813"/>
            <a:ext cx="83534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/>
              <a:t> </a:t>
            </a:r>
            <a:r>
              <a:rPr lang="ru-RU" sz="3200" b="1">
                <a:solidFill>
                  <a:srgbClr val="0070C0"/>
                </a:solidFill>
              </a:rPr>
              <a:t>Практическое задание </a:t>
            </a:r>
            <a:endParaRPr lang="ru-RU" sz="3200">
              <a:solidFill>
                <a:srgbClr val="0070C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6363" y="41275"/>
            <a:ext cx="8642350" cy="1196975"/>
          </a:xfrm>
          <a:prstGeom prst="rect">
            <a:avLst/>
          </a:prstGeom>
          <a:solidFill>
            <a:schemeClr val="accent4">
              <a:lumMod val="60000"/>
              <a:lumOff val="40000"/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604" name="Прямоугольник 1"/>
          <p:cNvSpPr>
            <a:spLocks noChangeArrowheads="1"/>
          </p:cNvSpPr>
          <p:nvPr/>
        </p:nvSpPr>
        <p:spPr bwMode="auto">
          <a:xfrm>
            <a:off x="112713" y="1341438"/>
            <a:ext cx="8496300" cy="507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u="sng">
                <a:solidFill>
                  <a:srgbClr val="0070C0"/>
                </a:solidFill>
                <a:latin typeface="Arial" charset="0"/>
              </a:rPr>
              <a:t> Задание:</a:t>
            </a:r>
            <a:endParaRPr lang="ru-RU" sz="2400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ru-RU" sz="2400">
                <a:solidFill>
                  <a:srgbClr val="0070C0"/>
                </a:solidFill>
                <a:latin typeface="Arial" charset="0"/>
              </a:rPr>
              <a:t>Создать папку для рисунков, скопировать рисунки, переименовать.Создать новый документ html. Вставить 4 рисунка, используя все атрибуты, но присваивая им различные значения. Добавить текст. </a:t>
            </a:r>
          </a:p>
          <a:p>
            <a:pPr>
              <a:lnSpc>
                <a:spcPct val="150000"/>
              </a:lnSpc>
            </a:pPr>
            <a:r>
              <a:rPr lang="ru-RU" sz="2400" i="1">
                <a:solidFill>
                  <a:srgbClr val="0070C0"/>
                </a:solidFill>
                <a:latin typeface="Arial" charset="0"/>
              </a:rPr>
              <a:t>Чтобы сделать вашу новую страничку интереснее можете закрасить фон страницы и изменить цвет текста. - Мы с вами это уже делали на предыдущих занятиях. </a:t>
            </a:r>
            <a:endParaRPr lang="ru-RU" sz="2400">
              <a:solidFill>
                <a:srgbClr val="0070C0"/>
              </a:solidFill>
              <a:latin typeface="Arial" charset="0"/>
            </a:endParaRPr>
          </a:p>
        </p:txBody>
      </p:sp>
      <p:pic>
        <p:nvPicPr>
          <p:cNvPr id="25605" name="Picture 9" descr="des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15888"/>
            <a:ext cx="1249363" cy="1009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1"/>
          <p:cNvSpPr txBox="1">
            <a:spLocks noChangeArrowheads="1"/>
          </p:cNvSpPr>
          <p:nvPr/>
        </p:nvSpPr>
        <p:spPr bwMode="auto">
          <a:xfrm>
            <a:off x="250825" y="765175"/>
            <a:ext cx="8497888" cy="424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lnSpc>
                <a:spcPct val="150000"/>
              </a:lnSpc>
              <a:buFont typeface="Century Schoolbook" pitchFamily="18" charset="0"/>
              <a:buAutoNum type="arabicPeriod"/>
            </a:pPr>
            <a:r>
              <a:rPr lang="ru-RU" sz="2000">
                <a:solidFill>
                  <a:srgbClr val="0070C0"/>
                </a:solidFill>
              </a:rPr>
              <a:t>Найдите фотографию любимого места в городе и сохрание в своей папке. Вставьте фотографию на </a:t>
            </a:r>
            <a:r>
              <a:rPr lang="en-US" sz="2000">
                <a:solidFill>
                  <a:srgbClr val="0070C0"/>
                </a:solidFill>
              </a:rPr>
              <a:t>Web</a:t>
            </a:r>
            <a:r>
              <a:rPr lang="ru-RU" sz="2000">
                <a:solidFill>
                  <a:srgbClr val="0070C0"/>
                </a:solidFill>
              </a:rPr>
              <a:t>-страницу в файл </a:t>
            </a:r>
            <a:r>
              <a:rPr lang="en-US" sz="2000" b="1">
                <a:solidFill>
                  <a:srgbClr val="0070C0"/>
                </a:solidFill>
              </a:rPr>
              <a:t>glavn</a:t>
            </a:r>
            <a:r>
              <a:rPr lang="ru-RU" sz="2000" b="1">
                <a:solidFill>
                  <a:srgbClr val="0070C0"/>
                </a:solidFill>
              </a:rPr>
              <a:t>.</a:t>
            </a:r>
            <a:r>
              <a:rPr lang="en-US" sz="2000" b="1">
                <a:solidFill>
                  <a:srgbClr val="0070C0"/>
                </a:solidFill>
              </a:rPr>
              <a:t>htm</a:t>
            </a:r>
            <a:r>
              <a:rPr lang="ru-RU" sz="2000" b="1">
                <a:solidFill>
                  <a:srgbClr val="0070C0"/>
                </a:solidFill>
              </a:rPr>
              <a:t>.</a:t>
            </a:r>
            <a:endParaRPr lang="ru-RU" sz="2000">
              <a:solidFill>
                <a:srgbClr val="0070C0"/>
              </a:solidFill>
            </a:endParaRPr>
          </a:p>
          <a:p>
            <a:pPr marL="457200" indent="-457200">
              <a:lnSpc>
                <a:spcPct val="150000"/>
              </a:lnSpc>
              <a:buFont typeface="Century Schoolbook" pitchFamily="18" charset="0"/>
              <a:buAutoNum type="arabicPeriod"/>
            </a:pPr>
            <a:r>
              <a:rPr lang="ru-RU" sz="2000">
                <a:solidFill>
                  <a:srgbClr val="0070C0"/>
                </a:solidFill>
              </a:rPr>
              <a:t>Чтобы рисунок был по центру, его надо заключить в тег </a:t>
            </a:r>
            <a:r>
              <a:rPr lang="ru-RU" sz="2000" b="1">
                <a:solidFill>
                  <a:srgbClr val="0070C0"/>
                </a:solidFill>
              </a:rPr>
              <a:t>&lt;</a:t>
            </a:r>
            <a:r>
              <a:rPr lang="en-US" sz="2000" b="1">
                <a:solidFill>
                  <a:srgbClr val="0070C0"/>
                </a:solidFill>
              </a:rPr>
              <a:t>CENTER</a:t>
            </a:r>
            <a:r>
              <a:rPr lang="ru-RU" sz="2000" b="1">
                <a:solidFill>
                  <a:srgbClr val="0070C0"/>
                </a:solidFill>
              </a:rPr>
              <a:t>&gt;</a:t>
            </a:r>
            <a:r>
              <a:rPr lang="ru-RU" sz="2000">
                <a:solidFill>
                  <a:srgbClr val="0070C0"/>
                </a:solidFill>
              </a:rPr>
              <a:t> &lt;</a:t>
            </a:r>
            <a:r>
              <a:rPr lang="en-US" sz="2000">
                <a:solidFill>
                  <a:srgbClr val="0070C0"/>
                </a:solidFill>
              </a:rPr>
              <a:t>img src </a:t>
            </a:r>
            <a:r>
              <a:rPr lang="ru-RU" sz="2000">
                <a:solidFill>
                  <a:srgbClr val="0070C0"/>
                </a:solidFill>
              </a:rPr>
              <a:t>= .....</a:t>
            </a:r>
            <a:r>
              <a:rPr lang="ru-RU" sz="2000" b="1">
                <a:solidFill>
                  <a:srgbClr val="0070C0"/>
                </a:solidFill>
              </a:rPr>
              <a:t>&lt;/</a:t>
            </a:r>
            <a:r>
              <a:rPr lang="en-US" sz="2000" b="1">
                <a:solidFill>
                  <a:srgbClr val="0070C0"/>
                </a:solidFill>
              </a:rPr>
              <a:t>CENTER</a:t>
            </a:r>
            <a:r>
              <a:rPr lang="ru-RU" sz="2000" b="1">
                <a:solidFill>
                  <a:srgbClr val="0070C0"/>
                </a:solidFill>
              </a:rPr>
              <a:t>&gt;</a:t>
            </a:r>
            <a:endParaRPr lang="ru-RU" sz="2000">
              <a:solidFill>
                <a:srgbClr val="0070C0"/>
              </a:solidFill>
            </a:endParaRPr>
          </a:p>
          <a:p>
            <a:pPr marL="457200" indent="-457200">
              <a:lnSpc>
                <a:spcPct val="150000"/>
              </a:lnSpc>
              <a:buFont typeface="Century Schoolbook" pitchFamily="18" charset="0"/>
              <a:buAutoNum type="arabicPeriod"/>
            </a:pPr>
            <a:r>
              <a:rPr lang="ru-RU" sz="2000">
                <a:solidFill>
                  <a:srgbClr val="0070C0"/>
                </a:solidFill>
              </a:rPr>
              <a:t>Уменьшите размеры рисунка в 2 раза по ширине и высоте, написав </a:t>
            </a:r>
            <a:r>
              <a:rPr lang="en-US" sz="2000" b="1">
                <a:solidFill>
                  <a:srgbClr val="0070C0"/>
                </a:solidFill>
              </a:rPr>
              <a:t>width</a:t>
            </a:r>
            <a:r>
              <a:rPr lang="ru-RU" sz="2000" b="1">
                <a:solidFill>
                  <a:srgbClr val="0070C0"/>
                </a:solidFill>
              </a:rPr>
              <a:t>=50%</a:t>
            </a:r>
            <a:r>
              <a:rPr lang="ru-RU" sz="2000">
                <a:solidFill>
                  <a:srgbClr val="0070C0"/>
                </a:solidFill>
              </a:rPr>
              <a:t> и </a:t>
            </a:r>
            <a:r>
              <a:rPr lang="en-US" sz="2000" b="1">
                <a:solidFill>
                  <a:srgbClr val="0070C0"/>
                </a:solidFill>
              </a:rPr>
              <a:t>height</a:t>
            </a:r>
            <a:r>
              <a:rPr lang="ru-RU" sz="2000" b="1">
                <a:solidFill>
                  <a:srgbClr val="0070C0"/>
                </a:solidFill>
              </a:rPr>
              <a:t>=50%.</a:t>
            </a:r>
            <a:endParaRPr lang="ru-RU" sz="2000">
              <a:solidFill>
                <a:srgbClr val="0070C0"/>
              </a:solidFill>
            </a:endParaRPr>
          </a:p>
          <a:p>
            <a:pPr marL="457200" indent="-457200">
              <a:lnSpc>
                <a:spcPct val="150000"/>
              </a:lnSpc>
              <a:buFont typeface="Century Schoolbook" pitchFamily="18" charset="0"/>
              <a:buAutoNum type="arabicPeriod"/>
            </a:pPr>
            <a:r>
              <a:rPr lang="ru-RU" sz="2000">
                <a:solidFill>
                  <a:srgbClr val="0070C0"/>
                </a:solidFill>
              </a:rPr>
              <a:t>Увеличьте  пространство вокруг рисунка сверху и снизу, написав</a:t>
            </a:r>
            <a:r>
              <a:rPr lang="ru-RU" sz="2000" b="1">
                <a:solidFill>
                  <a:srgbClr val="0070C0"/>
                </a:solidFill>
              </a:rPr>
              <a:t> </a:t>
            </a:r>
            <a:r>
              <a:rPr lang="en-US" sz="2000" b="1">
                <a:solidFill>
                  <a:srgbClr val="0070C0"/>
                </a:solidFill>
              </a:rPr>
              <a:t>vspace</a:t>
            </a:r>
            <a:r>
              <a:rPr lang="ru-RU" sz="2000" b="1">
                <a:solidFill>
                  <a:srgbClr val="0070C0"/>
                </a:solidFill>
              </a:rPr>
              <a:t>=20 и </a:t>
            </a:r>
            <a:r>
              <a:rPr lang="en-US" sz="2000" b="1">
                <a:solidFill>
                  <a:srgbClr val="0070C0"/>
                </a:solidFill>
              </a:rPr>
              <a:t>hspace</a:t>
            </a:r>
            <a:r>
              <a:rPr lang="ru-RU" sz="2000" b="1">
                <a:solidFill>
                  <a:srgbClr val="0070C0"/>
                </a:solidFill>
              </a:rPr>
              <a:t>=20.</a:t>
            </a:r>
            <a:endParaRPr lang="ru-RU" sz="200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850" y="620713"/>
            <a:ext cx="8496300" cy="4524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6"/>
              <a:defRPr/>
            </a:pPr>
            <a:r>
              <a:rPr lang="ru-RU" sz="2400" dirty="0">
                <a:solidFill>
                  <a:srgbClr val="0070C0"/>
                </a:solidFill>
                <a:latin typeface="+mn-lt"/>
                <a:cs typeface="+mn-cs"/>
              </a:rPr>
              <a:t>Создайте альтернативный текст, который появится под указателем мыши при наведении на картинку, написав </a:t>
            </a:r>
            <a:r>
              <a:rPr lang="en-US" sz="2400" b="1" dirty="0">
                <a:solidFill>
                  <a:srgbClr val="0070C0"/>
                </a:solidFill>
                <a:latin typeface="+mn-lt"/>
                <a:cs typeface="+mn-cs"/>
              </a:rPr>
              <a:t>alt</a:t>
            </a:r>
            <a:r>
              <a:rPr lang="ru-RU" sz="2400" b="1" dirty="0">
                <a:solidFill>
                  <a:srgbClr val="0070C0"/>
                </a:solidFill>
                <a:latin typeface="+mn-lt"/>
                <a:cs typeface="+mn-cs"/>
              </a:rPr>
              <a:t>= “</a:t>
            </a:r>
            <a:r>
              <a:rPr lang="ru-RU" sz="2400" dirty="0">
                <a:solidFill>
                  <a:srgbClr val="0070C0"/>
                </a:solidFill>
                <a:latin typeface="+mn-lt"/>
                <a:cs typeface="+mn-cs"/>
              </a:rPr>
              <a:t>Мое любимое место в Санкт-Петербурге</a:t>
            </a:r>
            <a:r>
              <a:rPr lang="ru-RU" sz="2400" b="1" dirty="0">
                <a:solidFill>
                  <a:srgbClr val="0070C0"/>
                </a:solidFill>
                <a:latin typeface="+mn-lt"/>
                <a:cs typeface="+mn-cs"/>
              </a:rPr>
              <a:t>”.</a:t>
            </a:r>
            <a:endParaRPr lang="ru-RU" sz="2400" dirty="0">
              <a:solidFill>
                <a:srgbClr val="0070C0"/>
              </a:solidFill>
              <a:latin typeface="+mn-lt"/>
              <a:cs typeface="+mn-cs"/>
            </a:endParaRPr>
          </a:p>
          <a:p>
            <a:pPr marL="457200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6"/>
              <a:defRPr/>
            </a:pPr>
            <a:r>
              <a:rPr lang="ru-RU" sz="2400" dirty="0">
                <a:solidFill>
                  <a:srgbClr val="0070C0"/>
                </a:solidFill>
                <a:latin typeface="+mn-lt"/>
                <a:cs typeface="+mn-cs"/>
              </a:rPr>
              <a:t>Создайте вокруг рисунка обрамляющую рамку: </a:t>
            </a:r>
            <a:r>
              <a:rPr lang="en-US" sz="2400" b="1" dirty="0">
                <a:solidFill>
                  <a:srgbClr val="0070C0"/>
                </a:solidFill>
                <a:latin typeface="+mn-lt"/>
                <a:cs typeface="+mn-cs"/>
              </a:rPr>
              <a:t>border</a:t>
            </a:r>
            <a:r>
              <a:rPr lang="ru-RU" sz="2400" b="1" dirty="0">
                <a:solidFill>
                  <a:srgbClr val="0070C0"/>
                </a:solidFill>
                <a:latin typeface="+mn-lt"/>
                <a:cs typeface="+mn-cs"/>
              </a:rPr>
              <a:t>=5.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rgbClr val="0070C0"/>
                </a:solidFill>
                <a:latin typeface="+mn-lt"/>
                <a:cs typeface="+mn-cs"/>
              </a:rPr>
              <a:t>Если рисунок окажется слишком маленьким, поэкспериментируйте с соответствую </a:t>
            </a:r>
            <a:r>
              <a:rPr lang="ru-RU" sz="2400" dirty="0" err="1">
                <a:solidFill>
                  <a:srgbClr val="0070C0"/>
                </a:solidFill>
                <a:latin typeface="+mn-lt"/>
                <a:cs typeface="+mn-cs"/>
              </a:rPr>
              <a:t>щими</a:t>
            </a:r>
            <a:r>
              <a:rPr lang="ru-RU" sz="2400" dirty="0">
                <a:solidFill>
                  <a:srgbClr val="0070C0"/>
                </a:solidFill>
                <a:latin typeface="+mn-lt"/>
                <a:cs typeface="+mn-cs"/>
              </a:rPr>
              <a:t> атрибутами.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5"/>
          <p:cNvSpPr txBox="1">
            <a:spLocks noChangeArrowheads="1"/>
          </p:cNvSpPr>
          <p:nvPr/>
        </p:nvSpPr>
        <p:spPr bwMode="auto">
          <a:xfrm>
            <a:off x="468313" y="765175"/>
            <a:ext cx="4064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70C0"/>
                </a:solidFill>
              </a:rPr>
              <a:t>Цели и задачи занятия:</a:t>
            </a:r>
            <a:endParaRPr lang="ru-RU" sz="2400">
              <a:solidFill>
                <a:srgbClr val="0070C0"/>
              </a:solidFill>
            </a:endParaRPr>
          </a:p>
        </p:txBody>
      </p:sp>
      <p:sp>
        <p:nvSpPr>
          <p:cNvPr id="11267" name="TextBox 6"/>
          <p:cNvSpPr txBox="1">
            <a:spLocks noChangeArrowheads="1"/>
          </p:cNvSpPr>
          <p:nvPr/>
        </p:nvSpPr>
        <p:spPr bwMode="auto">
          <a:xfrm>
            <a:off x="395288" y="1412875"/>
            <a:ext cx="80645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ru-RU">
                <a:solidFill>
                  <a:srgbClr val="0070C0"/>
                </a:solidFill>
              </a:rPr>
              <a:t> закреплять и систематизировать знания, умения и навыки форматирования текста и вставки графических объектов при создании Web-страниц средствами языка HTML; </a:t>
            </a:r>
          </a:p>
          <a:p>
            <a:pPr>
              <a:buFont typeface="Arial" charset="0"/>
              <a:buChar char="•"/>
            </a:pPr>
            <a:r>
              <a:rPr lang="ru-RU">
                <a:solidFill>
                  <a:srgbClr val="0070C0"/>
                </a:solidFill>
              </a:rPr>
              <a:t> развивать познавательный интерес, логическое мышление, творческую активность при выполнении практических заданий; </a:t>
            </a:r>
          </a:p>
          <a:p>
            <a:pPr>
              <a:buFont typeface="Arial" charset="0"/>
              <a:buChar char="•"/>
            </a:pPr>
            <a:r>
              <a:rPr lang="ru-RU">
                <a:solidFill>
                  <a:srgbClr val="0070C0"/>
                </a:solidFill>
              </a:rPr>
              <a:t> воспитывать внимательность, усидчивость, информационную культуру обучающихся, любовь к своей малой Родине</a:t>
            </a:r>
          </a:p>
        </p:txBody>
      </p:sp>
      <p:sp>
        <p:nvSpPr>
          <p:cNvPr id="11268" name="TextBox 7"/>
          <p:cNvSpPr txBox="1">
            <a:spLocks noChangeArrowheads="1"/>
          </p:cNvSpPr>
          <p:nvPr/>
        </p:nvSpPr>
        <p:spPr bwMode="auto">
          <a:xfrm>
            <a:off x="395288" y="3860800"/>
            <a:ext cx="80645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70C0"/>
                </a:solidFill>
              </a:rPr>
              <a:t>Материалы и оборудование: </a:t>
            </a:r>
          </a:p>
          <a:p>
            <a:endParaRPr lang="ru-RU" b="1">
              <a:solidFill>
                <a:srgbClr val="0070C0"/>
              </a:solidFill>
            </a:endParaRPr>
          </a:p>
          <a:p>
            <a:r>
              <a:rPr lang="ru-RU">
                <a:solidFill>
                  <a:srgbClr val="0070C0"/>
                </a:solidFill>
              </a:rPr>
              <a:t>компьютерный класс;</a:t>
            </a:r>
          </a:p>
          <a:p>
            <a:r>
              <a:rPr lang="ru-RU">
                <a:solidFill>
                  <a:srgbClr val="0070C0"/>
                </a:solidFill>
              </a:rPr>
              <a:t>программное обеспечение: Блокнот, любой обозреватель - Internet Explorer, Opera, Mazilla;</a:t>
            </a:r>
          </a:p>
          <a:p>
            <a:r>
              <a:rPr lang="ru-RU">
                <a:solidFill>
                  <a:srgbClr val="0070C0"/>
                </a:solidFill>
              </a:rPr>
              <a:t>раздаточный материал – карточки с заданиями.</a:t>
            </a:r>
          </a:p>
          <a:p>
            <a:endParaRPr lang="ru-RU">
              <a:solidFill>
                <a:srgbClr val="0070C0"/>
              </a:solidFill>
            </a:endParaRPr>
          </a:p>
        </p:txBody>
      </p:sp>
      <p:pic>
        <p:nvPicPr>
          <p:cNvPr id="11269" name="Picture 9" descr="ученик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48488" y="5373688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/>
          <p:cNvSpPr txBox="1">
            <a:spLocks noChangeArrowheads="1"/>
          </p:cNvSpPr>
          <p:nvPr/>
        </p:nvSpPr>
        <p:spPr bwMode="auto">
          <a:xfrm>
            <a:off x="179388" y="549275"/>
            <a:ext cx="8856662" cy="503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>
                <a:solidFill>
                  <a:srgbClr val="0070C0"/>
                </a:solidFill>
              </a:rPr>
              <a:t>Самостоятельно создайте </a:t>
            </a:r>
            <a:r>
              <a:rPr lang="en-US" sz="2400">
                <a:solidFill>
                  <a:srgbClr val="0070C0"/>
                </a:solidFill>
              </a:rPr>
              <a:t>HTML</a:t>
            </a:r>
            <a:r>
              <a:rPr lang="ru-RU" sz="2400">
                <a:solidFill>
                  <a:srgbClr val="0070C0"/>
                </a:solidFill>
              </a:rPr>
              <a:t>-документы для всех мест, называя их </a:t>
            </a:r>
            <a:r>
              <a:rPr lang="en-US" sz="2400">
                <a:solidFill>
                  <a:srgbClr val="0070C0"/>
                </a:solidFill>
              </a:rPr>
              <a:t>a</a:t>
            </a:r>
            <a:r>
              <a:rPr lang="ru-RU" sz="2400">
                <a:solidFill>
                  <a:srgbClr val="0070C0"/>
                </a:solidFill>
              </a:rPr>
              <a:t>1.</a:t>
            </a:r>
            <a:r>
              <a:rPr lang="en-US" sz="2400">
                <a:solidFill>
                  <a:srgbClr val="0070C0"/>
                </a:solidFill>
              </a:rPr>
              <a:t>htm</a:t>
            </a:r>
            <a:r>
              <a:rPr lang="ru-RU" sz="2400">
                <a:solidFill>
                  <a:srgbClr val="0070C0"/>
                </a:solidFill>
              </a:rPr>
              <a:t>, </a:t>
            </a:r>
            <a:r>
              <a:rPr lang="en-US" sz="2400">
                <a:solidFill>
                  <a:srgbClr val="0070C0"/>
                </a:solidFill>
              </a:rPr>
              <a:t>a</a:t>
            </a:r>
            <a:r>
              <a:rPr lang="ru-RU" sz="2400">
                <a:solidFill>
                  <a:srgbClr val="0070C0"/>
                </a:solidFill>
              </a:rPr>
              <a:t>2.</a:t>
            </a:r>
            <a:r>
              <a:rPr lang="en-US" sz="2400">
                <a:solidFill>
                  <a:srgbClr val="0070C0"/>
                </a:solidFill>
              </a:rPr>
              <a:t>htm</a:t>
            </a:r>
            <a:r>
              <a:rPr lang="ru-RU" sz="2400">
                <a:solidFill>
                  <a:srgbClr val="0070C0"/>
                </a:solidFill>
              </a:rPr>
              <a:t>, </a:t>
            </a:r>
            <a:r>
              <a:rPr lang="en-US" sz="2400">
                <a:solidFill>
                  <a:srgbClr val="0070C0"/>
                </a:solidFill>
              </a:rPr>
              <a:t>a</a:t>
            </a:r>
            <a:r>
              <a:rPr lang="ru-RU" sz="2400">
                <a:solidFill>
                  <a:srgbClr val="0070C0"/>
                </a:solidFill>
              </a:rPr>
              <a:t>3.</a:t>
            </a:r>
            <a:r>
              <a:rPr lang="en-US" sz="2400">
                <a:solidFill>
                  <a:srgbClr val="0070C0"/>
                </a:solidFill>
              </a:rPr>
              <a:t>htm</a:t>
            </a:r>
            <a:r>
              <a:rPr lang="ru-RU" sz="2400">
                <a:solidFill>
                  <a:srgbClr val="0070C0"/>
                </a:solidFill>
              </a:rPr>
              <a:t>, </a:t>
            </a:r>
            <a:r>
              <a:rPr lang="en-US" sz="2400">
                <a:solidFill>
                  <a:srgbClr val="0070C0"/>
                </a:solidFill>
              </a:rPr>
              <a:t>a</a:t>
            </a:r>
            <a:r>
              <a:rPr lang="ru-RU" sz="2400">
                <a:solidFill>
                  <a:srgbClr val="0070C0"/>
                </a:solidFill>
              </a:rPr>
              <a:t>4.</a:t>
            </a:r>
            <a:r>
              <a:rPr lang="en-US" sz="2400">
                <a:solidFill>
                  <a:srgbClr val="0070C0"/>
                </a:solidFill>
              </a:rPr>
              <a:t>htm</a:t>
            </a:r>
            <a:r>
              <a:rPr lang="ru-RU" sz="2400">
                <a:solidFill>
                  <a:srgbClr val="0070C0"/>
                </a:solidFill>
              </a:rPr>
              <a:t>, взяв за основу файл </a:t>
            </a:r>
            <a:r>
              <a:rPr lang="en-US" sz="2400" b="1">
                <a:solidFill>
                  <a:srgbClr val="0070C0"/>
                </a:solidFill>
              </a:rPr>
              <a:t>glavn</a:t>
            </a:r>
            <a:r>
              <a:rPr lang="ru-RU" sz="2400" b="1">
                <a:solidFill>
                  <a:srgbClr val="0070C0"/>
                </a:solidFill>
              </a:rPr>
              <a:t>.</a:t>
            </a:r>
            <a:r>
              <a:rPr lang="en-US" sz="2400" b="1">
                <a:solidFill>
                  <a:srgbClr val="0070C0"/>
                </a:solidFill>
              </a:rPr>
              <a:t>htm</a:t>
            </a:r>
            <a:r>
              <a:rPr lang="ru-RU" sz="2400">
                <a:solidFill>
                  <a:srgbClr val="0070C0"/>
                </a:solidFill>
              </a:rPr>
              <a:t>. Измените заголовок, фотографию мест, вместо списка мест вставьте небольшой текст про любимое место в городе и выровняйте его по ширине. Фотографии любимых мест и текст берите из Интернета. Фотографии любимых мест сохраняйте в своей папке. Копирование фрагментов текста из Интернета осуществляйте через опции «Копировать» и «Вставить».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363" y="41275"/>
            <a:ext cx="8642350" cy="1196975"/>
          </a:xfrm>
          <a:prstGeom prst="rect">
            <a:avLst/>
          </a:prstGeom>
          <a:solidFill>
            <a:schemeClr val="accent4">
              <a:lumMod val="60000"/>
              <a:lumOff val="40000"/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Вставка графических изображений</a:t>
            </a:r>
            <a:endParaRPr lang="ru-RU" sz="24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699" name="Прямоугольник 2"/>
          <p:cNvSpPr>
            <a:spLocks noChangeArrowheads="1"/>
          </p:cNvSpPr>
          <p:nvPr/>
        </p:nvSpPr>
        <p:spPr bwMode="auto">
          <a:xfrm>
            <a:off x="250825" y="1412875"/>
            <a:ext cx="8497888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>
                <a:solidFill>
                  <a:srgbClr val="0070C0"/>
                </a:solidFill>
                <a:latin typeface="Arial" charset="0"/>
              </a:rPr>
              <a:t>Всеми браузерами поддерживаются форматы </a:t>
            </a:r>
            <a:r>
              <a:rPr lang="ru-RU" sz="2000" b="1">
                <a:solidFill>
                  <a:srgbClr val="0070C0"/>
                </a:solidFill>
                <a:latin typeface="Arial" charset="0"/>
              </a:rPr>
              <a:t>.gif</a:t>
            </a:r>
            <a:r>
              <a:rPr lang="ru-RU" sz="2000">
                <a:solidFill>
                  <a:srgbClr val="0070C0"/>
                </a:solidFill>
                <a:latin typeface="Arial" charset="0"/>
              </a:rPr>
              <a:t>,</a:t>
            </a:r>
            <a:r>
              <a:rPr lang="ru-RU" sz="2000" b="1">
                <a:solidFill>
                  <a:srgbClr val="0070C0"/>
                </a:solidFill>
                <a:latin typeface="Arial" charset="0"/>
              </a:rPr>
              <a:t>.jpg.</a:t>
            </a:r>
            <a:r>
              <a:rPr lang="ru-RU" sz="2000">
                <a:solidFill>
                  <a:srgbClr val="0070C0"/>
                </a:solidFill>
                <a:latin typeface="Arial" charset="0"/>
              </a:rPr>
              <a:t> Эти форматы являются растровыми. </a:t>
            </a:r>
            <a:r>
              <a:rPr lang="ru-RU" sz="2000" b="1">
                <a:solidFill>
                  <a:srgbClr val="0070C0"/>
                </a:solidFill>
                <a:latin typeface="Arial" charset="0"/>
              </a:rPr>
              <a:t>GIF</a:t>
            </a:r>
            <a:r>
              <a:rPr lang="ru-RU" sz="2000">
                <a:solidFill>
                  <a:srgbClr val="0070C0"/>
                </a:solidFill>
                <a:latin typeface="Arial" charset="0"/>
              </a:rPr>
              <a:t> –поддерживается прозрачность и анимация, хорошо подходит для рисованных изображений. </a:t>
            </a:r>
            <a:r>
              <a:rPr lang="ru-RU" sz="2000" b="1">
                <a:solidFill>
                  <a:srgbClr val="0070C0"/>
                </a:solidFill>
                <a:latin typeface="Arial" charset="0"/>
              </a:rPr>
              <a:t>JPG</a:t>
            </a:r>
            <a:r>
              <a:rPr lang="ru-RU" sz="2000">
                <a:solidFill>
                  <a:srgbClr val="0070C0"/>
                </a:solidFill>
                <a:latin typeface="Arial" charset="0"/>
              </a:rPr>
              <a:t> – для полноцветных изображений, хорошо подходит для отсканированных изображений и фото</a:t>
            </a:r>
            <a:r>
              <a:rPr lang="en-US" sz="2000">
                <a:solidFill>
                  <a:srgbClr val="0070C0"/>
                </a:solidFill>
                <a:latin typeface="Arial" charset="0"/>
              </a:rPr>
              <a:t>u</a:t>
            </a:r>
            <a:r>
              <a:rPr lang="ru-RU" sz="2000">
                <a:solidFill>
                  <a:srgbClr val="0070C0"/>
                </a:solidFill>
                <a:latin typeface="Arial" charset="0"/>
              </a:rPr>
              <a:t>рафий,</a:t>
            </a:r>
            <a:r>
              <a:rPr lang="en-US" sz="2000">
                <a:solidFill>
                  <a:srgbClr val="0070C0"/>
                </a:solidFill>
                <a:latin typeface="Arial" charset="0"/>
              </a:rPr>
              <a:t> </a:t>
            </a:r>
            <a:r>
              <a:rPr lang="ru-RU" sz="2000">
                <a:solidFill>
                  <a:srgbClr val="0070C0"/>
                </a:solidFill>
                <a:latin typeface="Arial" charset="0"/>
              </a:rPr>
              <a:t>анимацию не поддерживает.</a:t>
            </a:r>
            <a:r>
              <a:rPr lang="ru-RU" sz="2000">
                <a:latin typeface="Arial" charset="0"/>
              </a:rPr>
              <a:t> </a:t>
            </a:r>
            <a:r>
              <a:rPr lang="ru-RU" sz="2000">
                <a:solidFill>
                  <a:srgbClr val="0070C0"/>
                </a:solidFill>
                <a:latin typeface="Arial" charset="0"/>
              </a:rPr>
              <a:t>Одиночный тег </a:t>
            </a:r>
            <a:r>
              <a:rPr lang="ru-RU" sz="2000" b="1">
                <a:solidFill>
                  <a:srgbClr val="0070C0"/>
                </a:solidFill>
                <a:latin typeface="Arial" charset="0"/>
              </a:rPr>
              <a:t>&lt;IMG&gt;</a:t>
            </a:r>
            <a:r>
              <a:rPr lang="ru-RU" sz="2000">
                <a:solidFill>
                  <a:srgbClr val="0070C0"/>
                </a:solidFill>
                <a:latin typeface="Arial" charset="0"/>
              </a:rPr>
              <a:t> вставляет графические изображения в текстовый поток в любом месте:</a:t>
            </a:r>
            <a:r>
              <a:rPr lang="ru-RU" sz="2000" b="1">
                <a:solidFill>
                  <a:srgbClr val="0070C0"/>
                </a:solidFill>
                <a:latin typeface="Arial" charset="0"/>
              </a:rPr>
              <a:t>&lt;IMG SRC=</a:t>
            </a:r>
            <a:r>
              <a:rPr lang="ru-RU" sz="2000">
                <a:solidFill>
                  <a:srgbClr val="0070C0"/>
                </a:solidFill>
                <a:latin typeface="Arial" charset="0"/>
              </a:rPr>
              <a:t>’имя графического файла’</a:t>
            </a:r>
            <a:r>
              <a:rPr lang="ru-RU" sz="2000" b="1">
                <a:solidFill>
                  <a:srgbClr val="0070C0"/>
                </a:solidFill>
                <a:latin typeface="Arial" charset="0"/>
              </a:rPr>
              <a:t>&gt;</a:t>
            </a:r>
            <a:endParaRPr lang="ru-RU" sz="2000">
              <a:solidFill>
                <a:srgbClr val="0070C0"/>
              </a:solidFill>
              <a:latin typeface="Arial" charset="0"/>
            </a:endParaRPr>
          </a:p>
          <a:p>
            <a:pPr algn="just">
              <a:lnSpc>
                <a:spcPct val="150000"/>
              </a:lnSpc>
            </a:pPr>
            <a:endParaRPr lang="ru-RU" sz="2000">
              <a:solidFill>
                <a:srgbClr val="0070C0"/>
              </a:solidFill>
              <a:latin typeface="Arial" charset="0"/>
            </a:endParaRPr>
          </a:p>
        </p:txBody>
      </p:sp>
      <p:pic>
        <p:nvPicPr>
          <p:cNvPr id="29700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5084763"/>
            <a:ext cx="1447800" cy="157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Прямоугольник 1"/>
          <p:cNvSpPr>
            <a:spLocks noChangeArrowheads="1"/>
          </p:cNvSpPr>
          <p:nvPr/>
        </p:nvSpPr>
        <p:spPr bwMode="auto">
          <a:xfrm>
            <a:off x="250825" y="115888"/>
            <a:ext cx="85693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70C0"/>
                </a:solidFill>
                <a:latin typeface="Arial" charset="0"/>
              </a:rPr>
              <a:t>Необязательные атрибуты тега &lt;img&gt;:</a:t>
            </a:r>
            <a:endParaRPr lang="ru-RU" sz="2800">
              <a:solidFill>
                <a:srgbClr val="0070C0"/>
              </a:solidFill>
              <a:latin typeface="Arial" charset="0"/>
            </a:endParaRPr>
          </a:p>
        </p:txBody>
      </p:sp>
      <p:sp>
        <p:nvSpPr>
          <p:cNvPr id="30723" name="Прямоугольник 3"/>
          <p:cNvSpPr>
            <a:spLocks noChangeArrowheads="1"/>
          </p:cNvSpPr>
          <p:nvPr/>
        </p:nvSpPr>
        <p:spPr bwMode="auto">
          <a:xfrm>
            <a:off x="250825" y="692150"/>
            <a:ext cx="8424863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>
                <a:solidFill>
                  <a:srgbClr val="0070C0"/>
                </a:solidFill>
                <a:latin typeface="Arial" charset="0"/>
              </a:rPr>
              <a:t>ALT =</a:t>
            </a:r>
            <a:r>
              <a:rPr lang="ru-RU" sz="2400">
                <a:solidFill>
                  <a:srgbClr val="0070C0"/>
                </a:solidFill>
                <a:latin typeface="Arial" charset="0"/>
              </a:rPr>
              <a:t> альтернативный текст</a:t>
            </a:r>
            <a:endParaRPr lang="en-US" sz="2400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ru-RU" sz="2400" b="1">
                <a:solidFill>
                  <a:srgbClr val="0070C0"/>
                </a:solidFill>
                <a:latin typeface="Arial" charset="0"/>
              </a:rPr>
              <a:t>BORDER =</a:t>
            </a:r>
            <a:r>
              <a:rPr lang="ru-RU" sz="2400">
                <a:solidFill>
                  <a:srgbClr val="0070C0"/>
                </a:solidFill>
                <a:latin typeface="Arial" charset="0"/>
              </a:rPr>
              <a:t>толщина обрамляющей рамки в пикс., 0 нет рамки</a:t>
            </a:r>
          </a:p>
          <a:p>
            <a:pPr>
              <a:lnSpc>
                <a:spcPct val="150000"/>
              </a:lnSpc>
            </a:pPr>
            <a:r>
              <a:rPr lang="ru-RU" sz="2400" b="1">
                <a:solidFill>
                  <a:srgbClr val="0070C0"/>
                </a:solidFill>
                <a:latin typeface="Arial" charset="0"/>
              </a:rPr>
              <a:t>HEIGHT =</a:t>
            </a:r>
            <a:r>
              <a:rPr lang="ru-RU" sz="2400">
                <a:solidFill>
                  <a:srgbClr val="0070C0"/>
                </a:solidFill>
                <a:latin typeface="Arial" charset="0"/>
              </a:rPr>
              <a:t>высота изображения в пикселах или %</a:t>
            </a:r>
          </a:p>
          <a:p>
            <a:pPr>
              <a:lnSpc>
                <a:spcPct val="150000"/>
              </a:lnSpc>
            </a:pPr>
            <a:r>
              <a:rPr lang="ru-RU" sz="2400" b="1">
                <a:solidFill>
                  <a:srgbClr val="0070C0"/>
                </a:solidFill>
                <a:latin typeface="Arial" charset="0"/>
              </a:rPr>
              <a:t>WIDTH =</a:t>
            </a:r>
            <a:r>
              <a:rPr lang="ru-RU" sz="2400">
                <a:solidFill>
                  <a:srgbClr val="0070C0"/>
                </a:solidFill>
                <a:latin typeface="Arial" charset="0"/>
              </a:rPr>
              <a:t>ширина изображения в пикселах или %</a:t>
            </a:r>
            <a:endParaRPr lang="en-US" sz="2400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ru-RU" sz="2400" b="1">
                <a:solidFill>
                  <a:srgbClr val="0070C0"/>
                </a:solidFill>
                <a:latin typeface="Arial" charset="0"/>
              </a:rPr>
              <a:t>VSPACE =</a:t>
            </a:r>
            <a:r>
              <a:rPr lang="en-US" sz="2400" b="1">
                <a:solidFill>
                  <a:srgbClr val="0070C0"/>
                </a:solidFill>
                <a:latin typeface="Arial" charset="0"/>
              </a:rPr>
              <a:t> </a:t>
            </a:r>
            <a:r>
              <a:rPr lang="ru-RU" sz="2400">
                <a:solidFill>
                  <a:srgbClr val="0070C0"/>
                </a:solidFill>
                <a:latin typeface="Arial" charset="0"/>
              </a:rPr>
              <a:t>свободное пространство сверху и снизу от изображения в пикселах или %</a:t>
            </a:r>
          </a:p>
          <a:p>
            <a:pPr>
              <a:lnSpc>
                <a:spcPct val="150000"/>
              </a:lnSpc>
            </a:pPr>
            <a:r>
              <a:rPr lang="ru-RU" sz="2400" b="1">
                <a:solidFill>
                  <a:srgbClr val="0070C0"/>
                </a:solidFill>
                <a:latin typeface="Arial" charset="0"/>
              </a:rPr>
              <a:t>ALIGN = left</a:t>
            </a:r>
            <a:r>
              <a:rPr lang="ru-RU" sz="2400">
                <a:solidFill>
                  <a:srgbClr val="0070C0"/>
                </a:solidFill>
                <a:latin typeface="Arial" charset="0"/>
              </a:rPr>
              <a:t>, </a:t>
            </a:r>
            <a:r>
              <a:rPr lang="ru-RU" sz="2400" b="1">
                <a:solidFill>
                  <a:srgbClr val="0070C0"/>
                </a:solidFill>
                <a:latin typeface="Arial" charset="0"/>
              </a:rPr>
              <a:t>right</a:t>
            </a:r>
            <a:r>
              <a:rPr lang="ru-RU" sz="2400">
                <a:solidFill>
                  <a:srgbClr val="0070C0"/>
                </a:solidFill>
                <a:latin typeface="Arial" charset="0"/>
              </a:rPr>
              <a:t>, </a:t>
            </a:r>
            <a:r>
              <a:rPr lang="ru-RU" sz="2400" b="1">
                <a:solidFill>
                  <a:srgbClr val="0070C0"/>
                </a:solidFill>
                <a:latin typeface="Arial" charset="0"/>
              </a:rPr>
              <a:t>middle</a:t>
            </a:r>
            <a:r>
              <a:rPr lang="ru-RU" sz="2400">
                <a:solidFill>
                  <a:srgbClr val="0070C0"/>
                </a:solidFill>
                <a:latin typeface="Arial" charset="0"/>
              </a:rPr>
              <a:t> выравнивание изображения </a:t>
            </a:r>
            <a:endParaRPr lang="en-US" sz="2400">
              <a:solidFill>
                <a:srgbClr val="0070C0"/>
              </a:solidFill>
              <a:latin typeface="Arial" charset="0"/>
            </a:endParaRPr>
          </a:p>
          <a:p>
            <a:pPr algn="ctr">
              <a:lnSpc>
                <a:spcPct val="150000"/>
              </a:lnSpc>
            </a:pPr>
            <a:r>
              <a:rPr lang="ru-RU" sz="2400" b="1">
                <a:solidFill>
                  <a:srgbClr val="0070C0"/>
                </a:solidFill>
                <a:latin typeface="Arial" charset="0"/>
              </a:rPr>
              <a:t>Чтобы рисунок был по центру, можно использовать тег &lt;CENTER&gt;…….&lt;CENTER&gt;/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363" y="41275"/>
            <a:ext cx="8642350" cy="1196975"/>
          </a:xfrm>
          <a:prstGeom prst="rect">
            <a:avLst/>
          </a:prstGeom>
          <a:solidFill>
            <a:schemeClr val="accent4">
              <a:lumMod val="60000"/>
              <a:lumOff val="40000"/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Практическое задание №</a:t>
            </a: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28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747" name="Прямоугольник 2"/>
          <p:cNvSpPr>
            <a:spLocks noChangeArrowheads="1"/>
          </p:cNvSpPr>
          <p:nvPr/>
        </p:nvSpPr>
        <p:spPr bwMode="auto">
          <a:xfrm>
            <a:off x="250825" y="2708275"/>
            <a:ext cx="8353425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>
                <a:solidFill>
                  <a:srgbClr val="0070C0"/>
                </a:solidFill>
                <a:latin typeface="Arial" charset="0"/>
              </a:rPr>
              <a:t>Вставка и форматирование графических изображений. Самостоятельное создание Web-страниц любимых мест в Санкт-Петербурге.</a:t>
            </a:r>
          </a:p>
        </p:txBody>
      </p:sp>
      <p:sp>
        <p:nvSpPr>
          <p:cNvPr id="31748" name="TextBox 3"/>
          <p:cNvSpPr txBox="1">
            <a:spLocks noChangeArrowheads="1"/>
          </p:cNvSpPr>
          <p:nvPr/>
        </p:nvSpPr>
        <p:spPr bwMode="auto">
          <a:xfrm>
            <a:off x="7164388" y="5954713"/>
            <a:ext cx="9350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0070C0"/>
                </a:solidFill>
                <a:hlinkClick r:id="rId2" action="ppaction://hlinksldjump"/>
              </a:rPr>
              <a:t>Назад</a:t>
            </a:r>
            <a:endParaRPr lang="ru-RU" b="1">
              <a:solidFill>
                <a:srgbClr val="0070C0"/>
              </a:solidFill>
            </a:endParaRPr>
          </a:p>
        </p:txBody>
      </p:sp>
      <p:pic>
        <p:nvPicPr>
          <p:cNvPr id="31749" name="Picture 9" descr="des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15888"/>
            <a:ext cx="1249363" cy="1009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"/>
          <p:cNvSpPr>
            <a:spLocks noChangeArrowheads="1"/>
          </p:cNvSpPr>
          <p:nvPr/>
        </p:nvSpPr>
        <p:spPr bwMode="auto">
          <a:xfrm>
            <a:off x="323850" y="1412875"/>
            <a:ext cx="7921625" cy="465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Tx/>
              <a:buChar char="•"/>
            </a:pPr>
            <a:r>
              <a:rPr lang="ru-RU" sz="2000">
                <a:solidFill>
                  <a:srgbClr val="0070C0"/>
                </a:solidFill>
                <a:latin typeface="Arial" charset="0"/>
              </a:rPr>
              <a:t>Фундаментальное свойство гипертекста состоит в том, что он позволяет связывать документы гиперссылками.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lang="ru-RU" sz="2000">
                <a:solidFill>
                  <a:srgbClr val="0070C0"/>
                </a:solidFill>
                <a:latin typeface="Arial" charset="0"/>
              </a:rPr>
              <a:t>С помощью гиперссылок можно указать: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lang="ru-RU" sz="2000">
                <a:solidFill>
                  <a:srgbClr val="0070C0"/>
                </a:solidFill>
                <a:latin typeface="Arial" charset="0"/>
              </a:rPr>
              <a:t>На другой </a:t>
            </a:r>
            <a:r>
              <a:rPr lang="en-US" sz="2000">
                <a:solidFill>
                  <a:srgbClr val="0070C0"/>
                </a:solidFill>
                <a:latin typeface="Arial" charset="0"/>
              </a:rPr>
              <a:t>HTML</a:t>
            </a:r>
            <a:r>
              <a:rPr lang="uk-UA" sz="2000">
                <a:solidFill>
                  <a:srgbClr val="0070C0"/>
                </a:solidFill>
                <a:latin typeface="Arial" charset="0"/>
              </a:rPr>
              <a:t>-</a:t>
            </a:r>
            <a:r>
              <a:rPr lang="ru-RU" sz="2000">
                <a:solidFill>
                  <a:srgbClr val="0070C0"/>
                </a:solidFill>
                <a:latin typeface="Arial" charset="0"/>
              </a:rPr>
              <a:t>документ;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lang="ru-RU" sz="2000">
                <a:solidFill>
                  <a:srgbClr val="0070C0"/>
                </a:solidFill>
                <a:latin typeface="Arial" charset="0"/>
              </a:rPr>
              <a:t>На любой другой документ;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lang="ru-RU" sz="2000">
                <a:solidFill>
                  <a:srgbClr val="0070C0"/>
                </a:solidFill>
                <a:latin typeface="Arial" charset="0"/>
              </a:rPr>
              <a:t>На определенное место внутри текущего или какого-либо другого документа;</a:t>
            </a:r>
          </a:p>
          <a:p>
            <a:pPr>
              <a:lnSpc>
                <a:spcPct val="150000"/>
              </a:lnSpc>
            </a:pPr>
            <a:r>
              <a:rPr lang="ru-RU" sz="2000">
                <a:solidFill>
                  <a:srgbClr val="0070C0"/>
                </a:solidFill>
                <a:latin typeface="Arial" charset="0"/>
                <a:sym typeface="Wingdings" pitchFamily="2" charset="2"/>
              </a:rPr>
              <a:t> Документы превращаются в точки пересечения нитей информационной паутины и становиться понятным название </a:t>
            </a:r>
            <a:r>
              <a:rPr lang="ru-RU" sz="2000">
                <a:solidFill>
                  <a:srgbClr val="0070C0"/>
                </a:solidFill>
                <a:latin typeface="Arial" charset="0"/>
                <a:sym typeface="Wingdings" pitchFamily="2" charset="2"/>
                <a:hlinkClick r:id="" action="ppaction://hlinkshowjump?jump=nextslide"/>
              </a:rPr>
              <a:t>«Всемирная паутина»</a:t>
            </a:r>
            <a:endParaRPr lang="ru-RU" sz="2000">
              <a:solidFill>
                <a:srgbClr val="0070C0"/>
              </a:solidFill>
              <a:latin typeface="Arial" charset="0"/>
              <a:sym typeface="Wingdings" pitchFamily="2" charset="2"/>
            </a:endParaRPr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2133600"/>
            <a:ext cx="1447800" cy="157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06363" y="41275"/>
            <a:ext cx="8642350" cy="1196975"/>
          </a:xfrm>
          <a:prstGeom prst="rect">
            <a:avLst/>
          </a:prstGeom>
          <a:solidFill>
            <a:schemeClr val="accent4">
              <a:lumMod val="60000"/>
              <a:lumOff val="40000"/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Гиперссылки</a:t>
            </a:r>
            <a:endParaRPr lang="ru-RU" sz="24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Прямоугольник 1"/>
          <p:cNvSpPr>
            <a:spLocks noChangeArrowheads="1"/>
          </p:cNvSpPr>
          <p:nvPr/>
        </p:nvSpPr>
        <p:spPr bwMode="auto">
          <a:xfrm>
            <a:off x="179388" y="981075"/>
            <a:ext cx="84963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ru-RU" sz="2400" b="1">
                <a:solidFill>
                  <a:srgbClr val="0070C0"/>
                </a:solidFill>
                <a:latin typeface="Arial" charset="0"/>
              </a:rPr>
              <a:t>Атрибуты: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sz="2400" b="1">
                <a:solidFill>
                  <a:srgbClr val="9900CC"/>
                </a:solidFill>
                <a:latin typeface="Arial" charset="0"/>
              </a:rPr>
              <a:t>href=“URL”</a:t>
            </a:r>
            <a:r>
              <a:rPr lang="ru-RU" sz="2400">
                <a:latin typeface="Arial" charset="0"/>
              </a:rPr>
              <a:t> </a:t>
            </a:r>
            <a:r>
              <a:rPr lang="ru-RU" sz="2400">
                <a:solidFill>
                  <a:srgbClr val="0070C0"/>
                </a:solidFill>
                <a:latin typeface="Arial" charset="0"/>
              </a:rPr>
              <a:t>– адрес перехода.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ru-RU" sz="2400">
                <a:solidFill>
                  <a:srgbClr val="0070C0"/>
                </a:solidFill>
                <a:latin typeface="Arial" charset="0"/>
              </a:rPr>
              <a:t>                        </a:t>
            </a:r>
            <a:r>
              <a:rPr lang="ru-RU" sz="2400" b="1">
                <a:solidFill>
                  <a:srgbClr val="0070C0"/>
                </a:solidFill>
                <a:latin typeface="Arial" charset="0"/>
              </a:rPr>
              <a:t>Как задавать адрес?</a:t>
            </a:r>
            <a:endParaRPr lang="en-US" sz="2400" b="1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sz="2400">
                <a:solidFill>
                  <a:srgbClr val="0070C0"/>
                </a:solidFill>
                <a:latin typeface="Arial" charset="0"/>
              </a:rPr>
              <a:t>&lt;a href=“Nesen.html”&gt;</a:t>
            </a:r>
            <a:r>
              <a:rPr lang="ru-RU" sz="2400">
                <a:solidFill>
                  <a:srgbClr val="0070C0"/>
                </a:solidFill>
                <a:latin typeface="Arial" charset="0"/>
              </a:rPr>
              <a:t>Любимые места в Санкт-Петербурге </a:t>
            </a:r>
            <a:r>
              <a:rPr lang="en-US" sz="2400">
                <a:solidFill>
                  <a:srgbClr val="0070C0"/>
                </a:solidFill>
                <a:latin typeface="Arial" charset="0"/>
              </a:rPr>
              <a:t>&lt;/a&gt;</a:t>
            </a:r>
            <a:r>
              <a:rPr lang="ru-RU" sz="2400">
                <a:solidFill>
                  <a:srgbClr val="0070C0"/>
                </a:solidFill>
                <a:latin typeface="Arial" charset="0"/>
              </a:rPr>
              <a:t> </a:t>
            </a:r>
            <a:r>
              <a:rPr lang="en-US" sz="2400">
                <a:solidFill>
                  <a:srgbClr val="0070C0"/>
                </a:solidFill>
                <a:latin typeface="Arial" charset="0"/>
              </a:rPr>
              <a:t>      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ru-RU" sz="2400">
                <a:solidFill>
                  <a:srgbClr val="0070C0"/>
                </a:solidFill>
                <a:latin typeface="Arial" charset="0"/>
              </a:rPr>
              <a:t>переход к документу, расположенному в той же папке, что и документ-источник.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6363" y="41275"/>
            <a:ext cx="8642350" cy="1196975"/>
          </a:xfrm>
          <a:prstGeom prst="rect">
            <a:avLst/>
          </a:prstGeom>
          <a:solidFill>
            <a:schemeClr val="accent4">
              <a:lumMod val="60000"/>
              <a:lumOff val="40000"/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Гиперссылки</a:t>
            </a:r>
            <a:endParaRPr lang="ru-RU" sz="24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Прямоугольник 3"/>
          <p:cNvSpPr>
            <a:spLocks noChangeArrowheads="1"/>
          </p:cNvSpPr>
          <p:nvPr/>
        </p:nvSpPr>
        <p:spPr bwMode="auto">
          <a:xfrm>
            <a:off x="179388" y="1484313"/>
            <a:ext cx="8569325" cy="397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>
                <a:solidFill>
                  <a:srgbClr val="0070C0"/>
                </a:solidFill>
                <a:latin typeface="Arial" charset="0"/>
              </a:rPr>
              <a:t>Связь с другими документами организуется тегами &lt;</a:t>
            </a:r>
            <a:r>
              <a:rPr lang="ru-RU" sz="2400" b="1">
                <a:solidFill>
                  <a:srgbClr val="0070C0"/>
                </a:solidFill>
                <a:latin typeface="Arial" charset="0"/>
              </a:rPr>
              <a:t>A&gt;…&lt;/A&gt;.</a:t>
            </a:r>
            <a:endParaRPr lang="ru-RU" sz="2400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ru-RU" sz="2400" b="1">
                <a:solidFill>
                  <a:srgbClr val="0070C0"/>
                </a:solidFill>
                <a:latin typeface="Arial" charset="0"/>
              </a:rPr>
              <a:t>&lt;A HREF=”</a:t>
            </a:r>
            <a:r>
              <a:rPr lang="ru-RU" sz="2400">
                <a:solidFill>
                  <a:srgbClr val="0070C0"/>
                </a:solidFill>
                <a:latin typeface="Arial" charset="0"/>
              </a:rPr>
              <a:t>имя файла на который надо перейти” </a:t>
            </a:r>
            <a:r>
              <a:rPr lang="ru-RU" sz="2400" b="1">
                <a:solidFill>
                  <a:srgbClr val="0070C0"/>
                </a:solidFill>
                <a:latin typeface="Arial" charset="0"/>
              </a:rPr>
              <a:t>&gt;</a:t>
            </a:r>
            <a:r>
              <a:rPr lang="ru-RU" sz="2400" i="1">
                <a:solidFill>
                  <a:srgbClr val="0070C0"/>
                </a:solidFill>
                <a:latin typeface="Arial" charset="0"/>
              </a:rPr>
              <a:t>текст гиперссылки</a:t>
            </a:r>
            <a:r>
              <a:rPr lang="ru-RU" sz="2400">
                <a:solidFill>
                  <a:srgbClr val="0070C0"/>
                </a:solidFill>
                <a:latin typeface="Arial" charset="0"/>
              </a:rPr>
              <a:t> </a:t>
            </a:r>
            <a:r>
              <a:rPr lang="ru-RU" sz="2400" b="1">
                <a:solidFill>
                  <a:srgbClr val="0070C0"/>
                </a:solidFill>
                <a:latin typeface="Arial" charset="0"/>
              </a:rPr>
              <a:t>&lt;/A&gt;.</a:t>
            </a:r>
            <a:endParaRPr lang="ru-RU" sz="2400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ru-RU" sz="2400">
                <a:solidFill>
                  <a:srgbClr val="0070C0"/>
                </a:solidFill>
                <a:latin typeface="Arial" charset="0"/>
              </a:rPr>
              <a:t>Рисунок так же можно сделать, как гиперссылку,</a:t>
            </a:r>
            <a:r>
              <a:rPr lang="en-US" sz="2400">
                <a:solidFill>
                  <a:srgbClr val="0070C0"/>
                </a:solidFill>
                <a:latin typeface="Arial" charset="0"/>
              </a:rPr>
              <a:t> </a:t>
            </a:r>
            <a:r>
              <a:rPr lang="ru-RU" sz="2400">
                <a:solidFill>
                  <a:srgbClr val="0070C0"/>
                </a:solidFill>
                <a:latin typeface="Arial" charset="0"/>
              </a:rPr>
              <a:t>написав:</a:t>
            </a:r>
          </a:p>
          <a:p>
            <a:pPr>
              <a:lnSpc>
                <a:spcPct val="150000"/>
              </a:lnSpc>
            </a:pPr>
            <a:r>
              <a:rPr lang="ru-RU" sz="2400" b="1">
                <a:solidFill>
                  <a:srgbClr val="0070C0"/>
                </a:solidFill>
                <a:latin typeface="Arial" charset="0"/>
              </a:rPr>
              <a:t>&lt;A HREF ='</a:t>
            </a:r>
            <a:r>
              <a:rPr lang="ru-RU" sz="2400">
                <a:solidFill>
                  <a:srgbClr val="0070C0"/>
                </a:solidFill>
                <a:latin typeface="Arial" charset="0"/>
              </a:rPr>
              <a:t>имя файла на который переходим'</a:t>
            </a:r>
            <a:r>
              <a:rPr lang="ru-RU" sz="2400" b="1">
                <a:solidFill>
                  <a:srgbClr val="0070C0"/>
                </a:solidFill>
                <a:latin typeface="Arial" charset="0"/>
              </a:rPr>
              <a:t>&gt;&lt;IMG SRC</a:t>
            </a:r>
            <a:r>
              <a:rPr lang="ru-RU" sz="2400">
                <a:solidFill>
                  <a:srgbClr val="0070C0"/>
                </a:solidFill>
                <a:latin typeface="Arial" charset="0"/>
              </a:rPr>
              <a:t> =’имя графического файла’</a:t>
            </a:r>
            <a:r>
              <a:rPr lang="ru-RU" sz="2400" b="1">
                <a:solidFill>
                  <a:srgbClr val="0070C0"/>
                </a:solidFill>
                <a:latin typeface="Arial" charset="0"/>
              </a:rPr>
              <a:t>&gt;&lt;/a&gt;</a:t>
            </a:r>
            <a:endParaRPr lang="ru-RU" sz="2400">
              <a:solidFill>
                <a:srgbClr val="0070C0"/>
              </a:solidFill>
              <a:latin typeface="Arial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6363" y="41275"/>
            <a:ext cx="8642350" cy="1196975"/>
          </a:xfrm>
          <a:prstGeom prst="rect">
            <a:avLst/>
          </a:prstGeom>
          <a:solidFill>
            <a:schemeClr val="accent4">
              <a:lumMod val="60000"/>
              <a:lumOff val="40000"/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Гиперссылки</a:t>
            </a:r>
            <a:endParaRPr lang="ru-RU" sz="24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525" y="41275"/>
            <a:ext cx="8642350" cy="1196975"/>
          </a:xfrm>
          <a:prstGeom prst="rect">
            <a:avLst/>
          </a:prstGeom>
          <a:solidFill>
            <a:schemeClr val="accent4">
              <a:lumMod val="60000"/>
              <a:lumOff val="40000"/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533400" y="152400"/>
            <a:ext cx="8229600" cy="1143000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Использование рисунков в качестве гиперссылки</a:t>
            </a:r>
          </a:p>
        </p:txBody>
      </p:sp>
      <p:sp>
        <p:nvSpPr>
          <p:cNvPr id="35844" name="Text Box 3"/>
          <p:cNvSpPr txBox="1">
            <a:spLocks noChangeArrowheads="1"/>
          </p:cNvSpPr>
          <p:nvPr/>
        </p:nvSpPr>
        <p:spPr bwMode="auto">
          <a:xfrm>
            <a:off x="228600" y="1447800"/>
            <a:ext cx="859155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sz="2400">
                <a:solidFill>
                  <a:srgbClr val="0070C0"/>
                </a:solidFill>
                <a:latin typeface="Arial" charset="0"/>
              </a:rPr>
              <a:t>&lt;a href=“</a:t>
            </a:r>
            <a:r>
              <a:rPr lang="ru-RU" sz="2400">
                <a:solidFill>
                  <a:srgbClr val="0070C0"/>
                </a:solidFill>
                <a:latin typeface="Arial" charset="0"/>
              </a:rPr>
              <a:t>АДРЕС ССЫЛКИ</a:t>
            </a:r>
            <a:r>
              <a:rPr lang="en-US" sz="2400">
                <a:solidFill>
                  <a:srgbClr val="0070C0"/>
                </a:solidFill>
                <a:latin typeface="Arial" charset="0"/>
              </a:rPr>
              <a:t>“&gt;&lt;img src=“</a:t>
            </a:r>
            <a:r>
              <a:rPr lang="ru-RU" sz="2400">
                <a:solidFill>
                  <a:srgbClr val="0070C0"/>
                </a:solidFill>
                <a:latin typeface="Arial" charset="0"/>
              </a:rPr>
              <a:t>АДРЕС КАРТИНКИ</a:t>
            </a:r>
            <a:r>
              <a:rPr lang="en-US" sz="2400">
                <a:solidFill>
                  <a:srgbClr val="0070C0"/>
                </a:solidFill>
                <a:latin typeface="Arial" charset="0"/>
              </a:rPr>
              <a:t>“&gt;&lt;/a&gt;</a:t>
            </a:r>
            <a:endParaRPr lang="ru-RU" sz="2400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sz="2400">
                <a:solidFill>
                  <a:srgbClr val="0070C0"/>
                </a:solidFill>
                <a:latin typeface="Arial" charset="0"/>
              </a:rPr>
              <a:t>&lt;a href=“2.HTML“&gt;&lt;img src=“foto.jpeg“ &gt;&lt;/a&gt;</a:t>
            </a:r>
            <a:endParaRPr lang="ru-RU" sz="2400">
              <a:solidFill>
                <a:srgbClr val="0070C0"/>
              </a:solidFill>
              <a:latin typeface="Arial" charset="0"/>
            </a:endParaRPr>
          </a:p>
        </p:txBody>
      </p:sp>
      <p:sp>
        <p:nvSpPr>
          <p:cNvPr id="35845" name="Text Box 4"/>
          <p:cNvSpPr txBox="1">
            <a:spLocks noChangeArrowheads="1"/>
          </p:cNvSpPr>
          <p:nvPr/>
        </p:nvSpPr>
        <p:spPr bwMode="auto">
          <a:xfrm>
            <a:off x="333375" y="4200525"/>
            <a:ext cx="3816350" cy="1754188"/>
          </a:xfrm>
          <a:prstGeom prst="rect">
            <a:avLst/>
          </a:prstGeom>
          <a:solidFill>
            <a:srgbClr val="CC99FF"/>
          </a:solidFill>
          <a:ln w="9525">
            <a:solidFill>
              <a:srgbClr val="9900CC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latin typeface="Arial" charset="0"/>
              </a:rPr>
              <a:t>&lt;html&gt;</a:t>
            </a:r>
          </a:p>
          <a:p>
            <a:r>
              <a:rPr lang="en-US" b="1">
                <a:latin typeface="Arial" charset="0"/>
              </a:rPr>
              <a:t>. . .</a:t>
            </a:r>
          </a:p>
          <a:p>
            <a:r>
              <a:rPr lang="en-US" b="1">
                <a:latin typeface="Arial" charset="0"/>
              </a:rPr>
              <a:t>&lt;a href=“2.html”&gt; </a:t>
            </a:r>
            <a:r>
              <a:rPr lang="ru-RU">
                <a:latin typeface="Arial" charset="0"/>
              </a:rPr>
              <a:t>Любимые места в</a:t>
            </a:r>
            <a:r>
              <a:rPr lang="ru-RU" b="1">
                <a:latin typeface="Arial" charset="0"/>
              </a:rPr>
              <a:t> </a:t>
            </a:r>
            <a:r>
              <a:rPr lang="ru-RU">
                <a:latin typeface="Arial" charset="0"/>
              </a:rPr>
              <a:t> Санкт-Петербурга</a:t>
            </a:r>
            <a:endParaRPr lang="en-US" sz="1600">
              <a:latin typeface="Arial" charset="0"/>
            </a:endParaRPr>
          </a:p>
          <a:p>
            <a:r>
              <a:rPr lang="en-US" b="1">
                <a:latin typeface="Arial" charset="0"/>
              </a:rPr>
              <a:t>&lt;/a&gt;…</a:t>
            </a:r>
          </a:p>
          <a:p>
            <a:r>
              <a:rPr lang="en-US" b="1">
                <a:latin typeface="Arial" charset="0"/>
              </a:rPr>
              <a:t>&lt;/html&gt;</a:t>
            </a:r>
            <a:endParaRPr lang="ru-RU" b="1">
              <a:latin typeface="Arial" charset="0"/>
            </a:endParaRPr>
          </a:p>
        </p:txBody>
      </p:sp>
      <p:sp>
        <p:nvSpPr>
          <p:cNvPr id="35846" name="Text Box 5"/>
          <p:cNvSpPr txBox="1">
            <a:spLocks noChangeArrowheads="1"/>
          </p:cNvSpPr>
          <p:nvPr/>
        </p:nvSpPr>
        <p:spPr bwMode="auto">
          <a:xfrm>
            <a:off x="5162550" y="4411663"/>
            <a:ext cx="3600450" cy="1474787"/>
          </a:xfrm>
          <a:prstGeom prst="rect">
            <a:avLst/>
          </a:prstGeom>
          <a:solidFill>
            <a:srgbClr val="CC99FF"/>
          </a:solidFill>
          <a:ln w="9525">
            <a:solidFill>
              <a:srgbClr val="9900CC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latin typeface="Arial" charset="0"/>
              </a:rPr>
              <a:t>&lt;html&gt;</a:t>
            </a:r>
          </a:p>
          <a:p>
            <a:endParaRPr lang="en-US" b="1">
              <a:latin typeface="Arial" charset="0"/>
            </a:endParaRPr>
          </a:p>
          <a:p>
            <a:r>
              <a:rPr lang="en-US" b="1">
                <a:latin typeface="Arial" charset="0"/>
              </a:rPr>
              <a:t>. . .</a:t>
            </a:r>
          </a:p>
          <a:p>
            <a:endParaRPr lang="en-US" b="1">
              <a:latin typeface="Arial" charset="0"/>
            </a:endParaRPr>
          </a:p>
          <a:p>
            <a:r>
              <a:rPr lang="en-US" b="1">
                <a:latin typeface="Arial" charset="0"/>
              </a:rPr>
              <a:t>&lt;/html&gt;</a:t>
            </a:r>
            <a:endParaRPr lang="ru-RU" b="1">
              <a:latin typeface="Arial" charset="0"/>
            </a:endParaRPr>
          </a:p>
        </p:txBody>
      </p:sp>
      <p:sp>
        <p:nvSpPr>
          <p:cNvPr id="35847" name="Text Box 6"/>
          <p:cNvSpPr txBox="1">
            <a:spLocks noChangeArrowheads="1"/>
          </p:cNvSpPr>
          <p:nvPr/>
        </p:nvSpPr>
        <p:spPr bwMode="auto">
          <a:xfrm>
            <a:off x="7183438" y="3803650"/>
            <a:ext cx="1295400" cy="3968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latin typeface="Arial" charset="0"/>
              </a:rPr>
              <a:t>2.html</a:t>
            </a:r>
            <a:endParaRPr lang="ru-RU" sz="2000" b="1">
              <a:latin typeface="Arial" charset="0"/>
            </a:endParaRPr>
          </a:p>
        </p:txBody>
      </p:sp>
      <p:sp>
        <p:nvSpPr>
          <p:cNvPr id="35848" name="Text Box 7"/>
          <p:cNvSpPr txBox="1">
            <a:spLocks noChangeArrowheads="1"/>
          </p:cNvSpPr>
          <p:nvPr/>
        </p:nvSpPr>
        <p:spPr bwMode="auto">
          <a:xfrm>
            <a:off x="2066925" y="4014788"/>
            <a:ext cx="1295400" cy="3968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latin typeface="Arial" charset="0"/>
              </a:rPr>
              <a:t>1.html</a:t>
            </a:r>
            <a:endParaRPr lang="ru-RU" sz="2000" b="1">
              <a:latin typeface="Arial" charset="0"/>
            </a:endParaRPr>
          </a:p>
        </p:txBody>
      </p:sp>
      <p:sp>
        <p:nvSpPr>
          <p:cNvPr id="35849" name="Line 8"/>
          <p:cNvSpPr>
            <a:spLocks noChangeShapeType="1"/>
          </p:cNvSpPr>
          <p:nvPr/>
        </p:nvSpPr>
        <p:spPr bwMode="auto">
          <a:xfrm flipV="1">
            <a:off x="1547813" y="4014788"/>
            <a:ext cx="5635625" cy="1501775"/>
          </a:xfrm>
          <a:prstGeom prst="line">
            <a:avLst/>
          </a:prstGeom>
          <a:noFill/>
          <a:ln w="28575">
            <a:solidFill>
              <a:srgbClr val="9900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Прямоугольник 1"/>
          <p:cNvSpPr>
            <a:spLocks noChangeArrowheads="1"/>
          </p:cNvSpPr>
          <p:nvPr/>
        </p:nvSpPr>
        <p:spPr bwMode="auto">
          <a:xfrm>
            <a:off x="179388" y="620713"/>
            <a:ext cx="8569325" cy="609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>
                <a:solidFill>
                  <a:srgbClr val="0070C0"/>
                </a:solidFill>
                <a:latin typeface="Arial" charset="0"/>
              </a:rPr>
              <a:t>2. </a:t>
            </a:r>
            <a:r>
              <a:rPr lang="en-US" sz="2000" b="1">
                <a:solidFill>
                  <a:srgbClr val="0070C0"/>
                </a:solidFill>
                <a:latin typeface="Arial" charset="0"/>
              </a:rPr>
              <a:t>&lt;a  href=“http://uchinfo.com.ua/lessons.php”&gt;</a:t>
            </a:r>
            <a:endParaRPr lang="ru-RU" sz="2000" b="1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ru-RU" sz="2000" b="1">
                <a:solidFill>
                  <a:srgbClr val="0070C0"/>
                </a:solidFill>
                <a:latin typeface="Arial" charset="0"/>
              </a:rPr>
              <a:t>Уроки по информатике</a:t>
            </a:r>
            <a:r>
              <a:rPr lang="en-US" sz="2000" b="1">
                <a:solidFill>
                  <a:srgbClr val="0070C0"/>
                </a:solidFill>
                <a:latin typeface="Arial" charset="0"/>
              </a:rPr>
              <a:t> &lt;/a&gt;</a:t>
            </a:r>
          </a:p>
          <a:p>
            <a:pPr>
              <a:lnSpc>
                <a:spcPct val="150000"/>
              </a:lnSpc>
            </a:pPr>
            <a:r>
              <a:rPr lang="ru-RU" sz="2000">
                <a:solidFill>
                  <a:srgbClr val="0070C0"/>
                </a:solidFill>
                <a:latin typeface="Arial" charset="0"/>
              </a:rPr>
              <a:t>Переход к документу, который находится в Интернете по указанному адресу. Для этого перехода нужно, чтобы компьютер был подключен к Интернету.</a:t>
            </a:r>
          </a:p>
          <a:p>
            <a:pPr>
              <a:lnSpc>
                <a:spcPct val="150000"/>
              </a:lnSpc>
            </a:pPr>
            <a:r>
              <a:rPr lang="ru-RU" sz="2000" b="1">
                <a:solidFill>
                  <a:srgbClr val="0070C0"/>
                </a:solidFill>
                <a:latin typeface="Arial" charset="0"/>
              </a:rPr>
              <a:t>3. </a:t>
            </a:r>
            <a:r>
              <a:rPr lang="en-US" sz="2000" b="1">
                <a:solidFill>
                  <a:srgbClr val="0070C0"/>
                </a:solidFill>
                <a:latin typeface="Arial" charset="0"/>
              </a:rPr>
              <a:t>&lt;a  href=“mailto:ivanov_i_i@ukr.net”&gt;</a:t>
            </a:r>
            <a:endParaRPr lang="ru-RU" sz="2000" b="1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ru-RU" sz="2000" b="1">
                <a:solidFill>
                  <a:srgbClr val="0070C0"/>
                </a:solidFill>
                <a:latin typeface="Arial" charset="0"/>
              </a:rPr>
              <a:t>Пишите мне</a:t>
            </a:r>
            <a:r>
              <a:rPr lang="en-US" sz="2000" b="1">
                <a:solidFill>
                  <a:srgbClr val="0070C0"/>
                </a:solidFill>
                <a:latin typeface="Arial" charset="0"/>
              </a:rPr>
              <a:t> &lt;/a&gt;</a:t>
            </a:r>
            <a:endParaRPr lang="ru-RU" sz="2000" b="1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ru-RU" sz="2000">
                <a:solidFill>
                  <a:srgbClr val="0070C0"/>
                </a:solidFill>
                <a:latin typeface="Arial" charset="0"/>
              </a:rPr>
              <a:t>Щелчок на такой гиперссылке вызывает загрузку почтовой программы с уже заполненным  полем адреса электронной почты.</a:t>
            </a:r>
          </a:p>
          <a:p>
            <a:pPr>
              <a:lnSpc>
                <a:spcPct val="150000"/>
              </a:lnSpc>
            </a:pPr>
            <a:r>
              <a:rPr lang="ru-RU" sz="2000" b="1">
                <a:solidFill>
                  <a:srgbClr val="0070C0"/>
                </a:solidFill>
                <a:latin typeface="Arial" charset="0"/>
              </a:rPr>
              <a:t>4. </a:t>
            </a:r>
            <a:r>
              <a:rPr lang="en-US" sz="2000" b="1">
                <a:solidFill>
                  <a:srgbClr val="0070C0"/>
                </a:solidFill>
                <a:latin typeface="Arial" charset="0"/>
              </a:rPr>
              <a:t>&lt;a  href=“#chapter1”&gt;</a:t>
            </a:r>
            <a:r>
              <a:rPr lang="ru-RU" sz="2000" b="1">
                <a:solidFill>
                  <a:srgbClr val="0070C0"/>
                </a:solidFill>
                <a:latin typeface="Arial" charset="0"/>
              </a:rPr>
              <a:t>Перейти к разделу 1</a:t>
            </a:r>
            <a:r>
              <a:rPr lang="en-US" sz="2000" b="1">
                <a:solidFill>
                  <a:srgbClr val="0070C0"/>
                </a:solidFill>
                <a:latin typeface="Arial" charset="0"/>
              </a:rPr>
              <a:t> &lt;/a&gt;</a:t>
            </a:r>
            <a:endParaRPr lang="ru-RU" sz="2000" b="1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ru-RU" sz="2000">
                <a:solidFill>
                  <a:srgbClr val="0070C0"/>
                </a:solidFill>
                <a:latin typeface="Arial" charset="0"/>
              </a:rPr>
              <a:t>Ссылка на определенное место в текущем документе.</a:t>
            </a:r>
          </a:p>
          <a:p>
            <a:pPr>
              <a:lnSpc>
                <a:spcPct val="150000"/>
              </a:lnSpc>
            </a:pPr>
            <a:r>
              <a:rPr lang="ru-RU" sz="2000" b="1">
                <a:solidFill>
                  <a:srgbClr val="0070C0"/>
                </a:solidFill>
                <a:latin typeface="Arial" charset="0"/>
              </a:rPr>
              <a:t>5. </a:t>
            </a:r>
            <a:r>
              <a:rPr lang="en-US" sz="2000" b="1">
                <a:solidFill>
                  <a:srgbClr val="0070C0"/>
                </a:solidFill>
                <a:latin typeface="Arial" charset="0"/>
              </a:rPr>
              <a:t>&lt;a  href=“2.html#glava1”&gt;</a:t>
            </a:r>
            <a:r>
              <a:rPr lang="ru-RU" sz="2000" b="1">
                <a:solidFill>
                  <a:srgbClr val="0070C0"/>
                </a:solidFill>
                <a:latin typeface="Arial" charset="0"/>
              </a:rPr>
              <a:t>Глава 1</a:t>
            </a:r>
            <a:r>
              <a:rPr lang="en-US" sz="2000" b="1">
                <a:solidFill>
                  <a:srgbClr val="0070C0"/>
                </a:solidFill>
                <a:latin typeface="Arial" charset="0"/>
              </a:rPr>
              <a:t>&lt;/a&gt;</a:t>
            </a:r>
            <a:endParaRPr lang="ru-RU" sz="2000" b="1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ru-RU" sz="2000">
                <a:solidFill>
                  <a:srgbClr val="0070C0"/>
                </a:solidFill>
                <a:latin typeface="Arial" charset="0"/>
              </a:rPr>
              <a:t>Ссылка на определенное место в документе </a:t>
            </a:r>
            <a:r>
              <a:rPr lang="en-US" sz="2000" b="1">
                <a:solidFill>
                  <a:srgbClr val="0070C0"/>
                </a:solidFill>
                <a:latin typeface="Arial" charset="0"/>
              </a:rPr>
              <a:t>2.html</a:t>
            </a:r>
            <a:r>
              <a:rPr lang="ru-RU" sz="2000">
                <a:solidFill>
                  <a:srgbClr val="0070C0"/>
                </a:solidFill>
                <a:latin typeface="Arial" charset="0"/>
              </a:rPr>
              <a:t>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228600" y="1600200"/>
            <a:ext cx="4191000" cy="489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ru-RU" sz="2400">
                <a:solidFill>
                  <a:srgbClr val="0070C0"/>
                </a:solidFill>
                <a:latin typeface="Arial" charset="0"/>
              </a:rPr>
              <a:t>Создание гиперссылки внутри текущего документа или к определенному фрагменту какого-либо другого документа распадается на 2 части: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sz="2400">
                <a:solidFill>
                  <a:srgbClr val="0070C0"/>
                </a:solidFill>
                <a:latin typeface="Arial" charset="0"/>
              </a:rPr>
              <a:t>Создание метки (якоря), которая является целью гиперссылки.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sz="2400">
                <a:solidFill>
                  <a:srgbClr val="0070C0"/>
                </a:solidFill>
                <a:latin typeface="Arial" charset="0"/>
              </a:rPr>
              <a:t>Создание самой гиперссылки.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3200" dirty="0" smtClean="0">
                <a:solidFill>
                  <a:srgbClr val="9900CC"/>
                </a:solidFill>
                <a:latin typeface="Arial" pitchFamily="34" charset="0"/>
                <a:cs typeface="Arial" pitchFamily="34" charset="0"/>
              </a:rPr>
              <a:t>Гиперссылки внутри одного документа</a:t>
            </a:r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5791200" y="1981200"/>
            <a:ext cx="2971800" cy="4511675"/>
          </a:xfrm>
          <a:prstGeom prst="rect">
            <a:avLst/>
          </a:prstGeom>
          <a:solidFill>
            <a:srgbClr val="CC99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2000" b="1"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ru-RU" sz="2000" b="1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ru-RU" sz="2000" b="1">
                <a:latin typeface="Arial" charset="0"/>
              </a:rPr>
              <a:t>Ссылка на главу 1.</a:t>
            </a:r>
          </a:p>
          <a:p>
            <a:pPr>
              <a:spcBef>
                <a:spcPct val="50000"/>
              </a:spcBef>
            </a:pPr>
            <a:r>
              <a:rPr lang="ru-RU" sz="2000" b="1">
                <a:latin typeface="Arial" charset="0"/>
              </a:rPr>
              <a:t>Ссылка на главу 2.</a:t>
            </a:r>
          </a:p>
          <a:p>
            <a:pPr>
              <a:spcBef>
                <a:spcPct val="50000"/>
              </a:spcBef>
            </a:pPr>
            <a:endParaRPr lang="ru-RU" sz="2000" b="1"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ru-RU" sz="2000" b="1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ru-RU" sz="2000" b="1">
                <a:latin typeface="Arial" charset="0"/>
              </a:rPr>
              <a:t>Якорь для главы 1</a:t>
            </a:r>
          </a:p>
          <a:p>
            <a:pPr>
              <a:spcBef>
                <a:spcPct val="50000"/>
              </a:spcBef>
            </a:pPr>
            <a:endParaRPr lang="ru-RU" sz="2000" b="1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ru-RU" sz="2000" b="1">
                <a:latin typeface="Arial" charset="0"/>
              </a:rPr>
              <a:t>Якорь для главы 2</a:t>
            </a:r>
          </a:p>
          <a:p>
            <a:pPr>
              <a:spcBef>
                <a:spcPct val="50000"/>
              </a:spcBef>
            </a:pPr>
            <a:endParaRPr lang="ru-RU" sz="2000" b="1">
              <a:latin typeface="Arial" charset="0"/>
            </a:endParaRPr>
          </a:p>
        </p:txBody>
      </p:sp>
      <p:sp>
        <p:nvSpPr>
          <p:cNvPr id="37893" name="AutoShape 5"/>
          <p:cNvSpPr>
            <a:spLocks noChangeArrowheads="1"/>
          </p:cNvSpPr>
          <p:nvPr/>
        </p:nvSpPr>
        <p:spPr bwMode="auto">
          <a:xfrm>
            <a:off x="4800600" y="2895600"/>
            <a:ext cx="1066800" cy="2438400"/>
          </a:xfrm>
          <a:prstGeom prst="curvedRightArrow">
            <a:avLst>
              <a:gd name="adj1" fmla="val 45714"/>
              <a:gd name="adj2" fmla="val 91429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7894" name="AutoShape 6"/>
          <p:cNvSpPr>
            <a:spLocks noChangeArrowheads="1"/>
          </p:cNvSpPr>
          <p:nvPr/>
        </p:nvSpPr>
        <p:spPr bwMode="auto">
          <a:xfrm>
            <a:off x="4724400" y="3733800"/>
            <a:ext cx="1066800" cy="2438400"/>
          </a:xfrm>
          <a:prstGeom prst="curvedRightArrow">
            <a:avLst>
              <a:gd name="adj1" fmla="val 45714"/>
              <a:gd name="adj2" fmla="val 91429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525" y="41275"/>
            <a:ext cx="8642350" cy="1196975"/>
          </a:xfrm>
          <a:prstGeom prst="rect">
            <a:avLst/>
          </a:prstGeom>
          <a:solidFill>
            <a:schemeClr val="accent4">
              <a:lumMod val="60000"/>
              <a:lumOff val="40000"/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Прямоугольник 3"/>
          <p:cNvSpPr>
            <a:spLocks noChangeArrowheads="1"/>
          </p:cNvSpPr>
          <p:nvPr/>
        </p:nvSpPr>
        <p:spPr bwMode="auto">
          <a:xfrm>
            <a:off x="395288" y="404813"/>
            <a:ext cx="792162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70C0"/>
                </a:solidFill>
                <a:latin typeface="Arial" charset="0"/>
                <a:hlinkClick r:id="rId3" action="ppaction://hlinksldjump"/>
              </a:rPr>
              <a:t>Форматирование текста  по абзацам, цвет фона, заголовки разных уровней, списки</a:t>
            </a:r>
            <a:endParaRPr lang="ru-RU" sz="2400">
              <a:solidFill>
                <a:srgbClr val="0070C0"/>
              </a:solidFill>
              <a:latin typeface="Arial" charset="0"/>
            </a:endParaRPr>
          </a:p>
        </p:txBody>
      </p:sp>
      <p:sp>
        <p:nvSpPr>
          <p:cNvPr id="1028" name="Прямоугольник 4"/>
          <p:cNvSpPr>
            <a:spLocks noChangeArrowheads="1"/>
          </p:cNvSpPr>
          <p:nvPr/>
        </p:nvSpPr>
        <p:spPr bwMode="auto">
          <a:xfrm>
            <a:off x="395288" y="1412875"/>
            <a:ext cx="74898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70C0"/>
                </a:solidFill>
                <a:latin typeface="Arial" charset="0"/>
                <a:hlinkClick r:id="rId4" action="ppaction://hlinksldjump"/>
              </a:rPr>
              <a:t>Задание цвета всего текста и фона документа</a:t>
            </a:r>
            <a:endParaRPr lang="ru-RU" sz="2400">
              <a:solidFill>
                <a:srgbClr val="0070C0"/>
              </a:solidFill>
              <a:latin typeface="Arial" charset="0"/>
            </a:endParaRPr>
          </a:p>
        </p:txBody>
      </p:sp>
      <p:sp>
        <p:nvSpPr>
          <p:cNvPr id="1029" name="TextBox 5"/>
          <p:cNvSpPr txBox="1">
            <a:spLocks noChangeArrowheads="1"/>
          </p:cNvSpPr>
          <p:nvPr/>
        </p:nvSpPr>
        <p:spPr bwMode="auto">
          <a:xfrm>
            <a:off x="468313" y="2781300"/>
            <a:ext cx="22256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70C0"/>
                </a:solidFill>
                <a:latin typeface="Arial" charset="0"/>
                <a:hlinkClick r:id="rId5" action="ppaction://hlinksldjump"/>
              </a:rPr>
              <a:t>Гиперссылки</a:t>
            </a:r>
            <a:endParaRPr lang="ru-RU" sz="2400">
              <a:solidFill>
                <a:srgbClr val="0070C0"/>
              </a:solidFill>
              <a:latin typeface="Arial" charset="0"/>
            </a:endParaRPr>
          </a:p>
        </p:txBody>
      </p:sp>
      <p:sp>
        <p:nvSpPr>
          <p:cNvPr id="1030" name="Прямоугольник 6"/>
          <p:cNvSpPr>
            <a:spLocks noChangeArrowheads="1"/>
          </p:cNvSpPr>
          <p:nvPr/>
        </p:nvSpPr>
        <p:spPr bwMode="auto">
          <a:xfrm>
            <a:off x="468313" y="3429000"/>
            <a:ext cx="1439862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>
                <a:solidFill>
                  <a:srgbClr val="0070C0"/>
                </a:solidFill>
                <a:latin typeface="Arial" charset="0"/>
                <a:hlinkClick r:id="rId6" action="ppaction://hlinksldjump"/>
              </a:rPr>
              <a:t>Таблицы</a:t>
            </a:r>
            <a:endParaRPr lang="ru-RU" sz="2400">
              <a:solidFill>
                <a:srgbClr val="0070C0"/>
              </a:solidFill>
              <a:latin typeface="Arial" charset="0"/>
            </a:endParaRPr>
          </a:p>
        </p:txBody>
      </p:sp>
      <p:sp>
        <p:nvSpPr>
          <p:cNvPr id="1031" name="TextBox 7"/>
          <p:cNvSpPr txBox="1">
            <a:spLocks noChangeArrowheads="1"/>
          </p:cNvSpPr>
          <p:nvPr/>
        </p:nvSpPr>
        <p:spPr bwMode="auto">
          <a:xfrm>
            <a:off x="395288" y="4221163"/>
            <a:ext cx="55753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solidFill>
                  <a:srgbClr val="0070C0"/>
                </a:solidFill>
                <a:latin typeface="Arial" charset="0"/>
                <a:hlinkClick r:id="rId7" action="ppaction://hlinksldjump"/>
              </a:rPr>
              <a:t>Секция заголовка &lt;HEAD&gt;, мета-теги</a:t>
            </a:r>
            <a:endParaRPr lang="ru-RU" sz="2400"/>
          </a:p>
        </p:txBody>
      </p:sp>
      <p:sp>
        <p:nvSpPr>
          <p:cNvPr id="1032" name="TextBox 8"/>
          <p:cNvSpPr txBox="1">
            <a:spLocks noChangeArrowheads="1"/>
          </p:cNvSpPr>
          <p:nvPr/>
        </p:nvSpPr>
        <p:spPr bwMode="auto">
          <a:xfrm>
            <a:off x="6372225" y="5661025"/>
            <a:ext cx="1398588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400" b="1">
                <a:solidFill>
                  <a:srgbClr val="0070C0"/>
                </a:solidFill>
                <a:latin typeface="Arial" charset="0"/>
                <a:hlinkClick r:id="rId8" action="ppaction://hlinksldjump"/>
              </a:rPr>
              <a:t>Тест</a:t>
            </a:r>
            <a:endParaRPr lang="ru-RU" sz="4400" b="1"/>
          </a:p>
        </p:txBody>
      </p:sp>
      <p:sp>
        <p:nvSpPr>
          <p:cNvPr id="1033" name="Прямоугольник 9"/>
          <p:cNvSpPr>
            <a:spLocks noChangeArrowheads="1"/>
          </p:cNvSpPr>
          <p:nvPr/>
        </p:nvSpPr>
        <p:spPr bwMode="auto">
          <a:xfrm>
            <a:off x="395288" y="2060575"/>
            <a:ext cx="5214937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>
                <a:solidFill>
                  <a:srgbClr val="0070C0"/>
                </a:solidFill>
                <a:latin typeface="Arial" charset="0"/>
                <a:hlinkClick r:id="rId4" action="ppaction://hlinksldjump"/>
              </a:rPr>
              <a:t>Вставка графических изображений</a:t>
            </a:r>
            <a:endParaRPr lang="ru-RU" sz="2400">
              <a:solidFill>
                <a:srgbClr val="0070C0"/>
              </a:solidFill>
              <a:latin typeface="Arial" charset="0"/>
            </a:endParaRPr>
          </a:p>
        </p:txBody>
      </p:sp>
      <p:graphicFrame>
        <p:nvGraphicFramePr>
          <p:cNvPr id="142338" name="Object 7"/>
          <p:cNvGraphicFramePr>
            <a:graphicFrameLocks noChangeAspect="1"/>
          </p:cNvGraphicFramePr>
          <p:nvPr/>
        </p:nvGraphicFramePr>
        <p:xfrm>
          <a:off x="611188" y="5229225"/>
          <a:ext cx="1357312" cy="1387475"/>
        </p:xfrm>
        <a:graphic>
          <a:graphicData uri="http://schemas.openxmlformats.org/presentationml/2006/ole">
            <p:oleObj spid="_x0000_s1026" name="Clip" r:id="rId9" imgW="1304290" imgH="1332865" progId="MS_ClipArt_Gallery.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2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2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2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42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525" y="41275"/>
            <a:ext cx="8642350" cy="1196975"/>
          </a:xfrm>
          <a:prstGeom prst="rect">
            <a:avLst/>
          </a:prstGeom>
          <a:solidFill>
            <a:schemeClr val="accent4">
              <a:lumMod val="60000"/>
              <a:lumOff val="40000"/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Практическое задание №4</a:t>
            </a:r>
            <a:endParaRPr lang="ru-RU" sz="28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915" name="Прямоугольник 3"/>
          <p:cNvSpPr>
            <a:spLocks noChangeArrowheads="1"/>
          </p:cNvSpPr>
          <p:nvPr/>
        </p:nvSpPr>
        <p:spPr bwMode="auto">
          <a:xfrm>
            <a:off x="250825" y="2276475"/>
            <a:ext cx="8401050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>
                <a:solidFill>
                  <a:srgbClr val="0070C0"/>
                </a:solidFill>
                <a:latin typeface="Arial" charset="0"/>
              </a:rPr>
              <a:t>Оформление списка любимых мест  в Санкт-Петербурге на главной</a:t>
            </a:r>
            <a:r>
              <a:rPr lang="en-US" sz="2400">
                <a:solidFill>
                  <a:srgbClr val="0070C0"/>
                </a:solidFill>
                <a:latin typeface="Arial" charset="0"/>
              </a:rPr>
              <a:t> </a:t>
            </a:r>
            <a:r>
              <a:rPr lang="ru-RU" sz="2400">
                <a:solidFill>
                  <a:srgbClr val="0070C0"/>
                </a:solidFill>
                <a:latin typeface="Arial" charset="0"/>
              </a:rPr>
              <a:t>странице</a:t>
            </a:r>
            <a:r>
              <a:rPr lang="en-US" sz="2400">
                <a:solidFill>
                  <a:srgbClr val="0070C0"/>
                </a:solidFill>
                <a:latin typeface="Arial" charset="0"/>
              </a:rPr>
              <a:t> </a:t>
            </a:r>
            <a:r>
              <a:rPr lang="ru-RU" sz="2400">
                <a:solidFill>
                  <a:srgbClr val="0070C0"/>
                </a:solidFill>
                <a:latin typeface="Arial" charset="0"/>
              </a:rPr>
              <a:t>glavn.htm, как гиперссылки на соответствующие</a:t>
            </a:r>
            <a:r>
              <a:rPr lang="en-US" sz="2400">
                <a:solidFill>
                  <a:srgbClr val="0070C0"/>
                </a:solidFill>
                <a:latin typeface="Arial" charset="0"/>
              </a:rPr>
              <a:t> </a:t>
            </a:r>
            <a:r>
              <a:rPr lang="ru-RU" sz="2400">
                <a:solidFill>
                  <a:srgbClr val="0070C0"/>
                </a:solidFill>
                <a:latin typeface="Arial" charset="0"/>
              </a:rPr>
              <a:t>Web-страницы театров</a:t>
            </a:r>
          </a:p>
        </p:txBody>
      </p:sp>
      <p:sp>
        <p:nvSpPr>
          <p:cNvPr id="38916" name="TextBox 3"/>
          <p:cNvSpPr txBox="1">
            <a:spLocks noChangeArrowheads="1"/>
          </p:cNvSpPr>
          <p:nvPr/>
        </p:nvSpPr>
        <p:spPr bwMode="auto">
          <a:xfrm>
            <a:off x="7164388" y="5954713"/>
            <a:ext cx="9350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0070C0"/>
                </a:solidFill>
                <a:hlinkClick r:id="rId2" action="ppaction://hlinksldjump"/>
              </a:rPr>
              <a:t>Назад</a:t>
            </a:r>
            <a:endParaRPr lang="ru-RU" b="1">
              <a:solidFill>
                <a:srgbClr val="0070C0"/>
              </a:solidFill>
            </a:endParaRPr>
          </a:p>
        </p:txBody>
      </p:sp>
      <p:pic>
        <p:nvPicPr>
          <p:cNvPr id="38917" name="Picture 9" descr="des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15888"/>
            <a:ext cx="1249363" cy="1009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525" y="41275"/>
            <a:ext cx="8642350" cy="1196975"/>
          </a:xfrm>
          <a:prstGeom prst="rect">
            <a:avLst/>
          </a:prstGeom>
          <a:solidFill>
            <a:schemeClr val="accent4">
              <a:lumMod val="60000"/>
              <a:lumOff val="40000"/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Arial Black" pitchFamily="34" charset="0"/>
              </a:rPr>
              <a:t>Таблицы</a:t>
            </a:r>
            <a:endParaRPr lang="ru-RU" sz="2800" dirty="0">
              <a:solidFill>
                <a:srgbClr val="0070C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39939" name="TextBox 2"/>
          <p:cNvSpPr txBox="1">
            <a:spLocks noChangeArrowheads="1"/>
          </p:cNvSpPr>
          <p:nvPr/>
        </p:nvSpPr>
        <p:spPr bwMode="auto">
          <a:xfrm>
            <a:off x="179388" y="1412875"/>
            <a:ext cx="8640762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70C0"/>
                </a:solidFill>
                <a:latin typeface="Arial" charset="0"/>
              </a:rPr>
              <a:t>Используют не только для того, чтобы располагать данные в ячейках, сколько с целью позицирования фрагментов текста и изображений друг относительно друга. С помощью таблиц удобно создавать навигацию по сайту.</a:t>
            </a:r>
          </a:p>
          <a:p>
            <a:endParaRPr lang="ru-RU" sz="2400">
              <a:solidFill>
                <a:srgbClr val="0070C0"/>
              </a:solidFill>
              <a:latin typeface="Arial" charset="0"/>
            </a:endParaRPr>
          </a:p>
        </p:txBody>
      </p:sp>
      <p:sp>
        <p:nvSpPr>
          <p:cNvPr id="39940" name="TextBox 3"/>
          <p:cNvSpPr txBox="1">
            <a:spLocks noChangeArrowheads="1"/>
          </p:cNvSpPr>
          <p:nvPr/>
        </p:nvSpPr>
        <p:spPr bwMode="auto">
          <a:xfrm>
            <a:off x="200025" y="3068638"/>
            <a:ext cx="8620125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rgbClr val="0070C0"/>
                </a:solidFill>
                <a:latin typeface="Arial" charset="0"/>
              </a:rPr>
              <a:t>&lt;TABLE&gt;…&lt;/TABLE&gt; - вся таблица.</a:t>
            </a:r>
          </a:p>
          <a:p>
            <a:r>
              <a:rPr lang="ru-RU" sz="2800">
                <a:solidFill>
                  <a:srgbClr val="0070C0"/>
                </a:solidFill>
                <a:latin typeface="Arial" charset="0"/>
              </a:rPr>
              <a:t>&lt;TR&gt;…&lt;/TR&gt; - строка. </a:t>
            </a:r>
          </a:p>
          <a:p>
            <a:r>
              <a:rPr lang="ru-RU" sz="2800">
                <a:solidFill>
                  <a:srgbClr val="0070C0"/>
                </a:solidFill>
                <a:latin typeface="Arial" charset="0"/>
              </a:rPr>
              <a:t>&lt;TD&gt;…&lt;/TD&gt; - ячейка в ряду.</a:t>
            </a:r>
          </a:p>
        </p:txBody>
      </p:sp>
      <p:sp>
        <p:nvSpPr>
          <p:cNvPr id="39941" name="TextBox 4"/>
          <p:cNvSpPr txBox="1">
            <a:spLocks noChangeArrowheads="1"/>
          </p:cNvSpPr>
          <p:nvPr/>
        </p:nvSpPr>
        <p:spPr bwMode="auto">
          <a:xfrm>
            <a:off x="200025" y="4454525"/>
            <a:ext cx="8620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rgbClr val="0070C0"/>
                </a:solidFill>
                <a:latin typeface="Arial" charset="0"/>
              </a:rPr>
              <a:t>Пример таблицы из двух строк (рядов), содержащих по две ячейки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95288" y="5049838"/>
          <a:ext cx="7467600" cy="8159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33800"/>
                <a:gridCol w="373380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Текст ячейки 1, 1</a:t>
                      </a:r>
                      <a:endParaRPr lang="ru-RU" sz="2000" dirty="0">
                        <a:solidFill>
                          <a:srgbClr val="0070C0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28575" marR="28575" marT="28575" marB="2857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Текст ячейки 1 2</a:t>
                      </a:r>
                      <a:endParaRPr lang="ru-RU" sz="2000" dirty="0">
                        <a:solidFill>
                          <a:srgbClr val="0070C0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28575" marR="28575" marT="28575" marB="28575"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Текст ячейки 2, 1</a:t>
                      </a:r>
                      <a:endParaRPr lang="ru-RU" sz="2000" dirty="0">
                        <a:solidFill>
                          <a:srgbClr val="0070C0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28575" marR="28575" marT="28575" marB="2857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Текст ячейки 2, 2</a:t>
                      </a:r>
                      <a:endParaRPr lang="ru-RU" sz="2000" dirty="0">
                        <a:solidFill>
                          <a:srgbClr val="0070C0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28575" marR="28575" marT="28575" marB="28575"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Box 2"/>
          <p:cNvSpPr txBox="1">
            <a:spLocks noChangeArrowheads="1"/>
          </p:cNvSpPr>
          <p:nvPr/>
        </p:nvSpPr>
        <p:spPr bwMode="auto">
          <a:xfrm>
            <a:off x="250825" y="404813"/>
            <a:ext cx="8424863" cy="332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>
                <a:solidFill>
                  <a:srgbClr val="0070C0"/>
                </a:solidFill>
                <a:latin typeface="Arial" charset="0"/>
              </a:rPr>
              <a:t>&lt;TABLE&gt; </a:t>
            </a:r>
            <a:r>
              <a:rPr lang="ru-RU" sz="2000" i="1">
                <a:solidFill>
                  <a:srgbClr val="0070C0"/>
                </a:solidFill>
                <a:latin typeface="Arial" charset="0"/>
              </a:rPr>
              <a:t>таблица</a:t>
            </a:r>
            <a:endParaRPr lang="ru-RU" sz="2000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ru-RU" sz="2000" b="1">
                <a:solidFill>
                  <a:srgbClr val="0070C0"/>
                </a:solidFill>
                <a:latin typeface="Arial" charset="0"/>
              </a:rPr>
              <a:t>&lt;TR&gt; &lt;TD&gt;</a:t>
            </a:r>
            <a:endParaRPr lang="ru-RU" sz="2000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ru-RU" sz="2000">
                <a:solidFill>
                  <a:srgbClr val="0070C0"/>
                </a:solidFill>
                <a:latin typeface="Arial" charset="0"/>
              </a:rPr>
              <a:t>текст ячейки 1,1</a:t>
            </a:r>
            <a:r>
              <a:rPr lang="ru-RU" sz="2000" b="1">
                <a:solidFill>
                  <a:srgbClr val="0070C0"/>
                </a:solidFill>
                <a:latin typeface="Arial" charset="0"/>
              </a:rPr>
              <a:t>&lt;/TD&gt; &lt;TD&gt;</a:t>
            </a:r>
            <a:r>
              <a:rPr lang="ru-RU" sz="2000">
                <a:solidFill>
                  <a:srgbClr val="0070C0"/>
                </a:solidFill>
                <a:latin typeface="Arial" charset="0"/>
              </a:rPr>
              <a:t> текст ячейки 1,2</a:t>
            </a:r>
            <a:r>
              <a:rPr lang="ru-RU" sz="2000" b="1">
                <a:solidFill>
                  <a:srgbClr val="0070C0"/>
                </a:solidFill>
                <a:latin typeface="Arial" charset="0"/>
              </a:rPr>
              <a:t>&lt;/TD&gt; &lt;/TR&gt; </a:t>
            </a:r>
            <a:r>
              <a:rPr lang="ru-RU" sz="2000" i="1">
                <a:solidFill>
                  <a:srgbClr val="0070C0"/>
                </a:solidFill>
                <a:latin typeface="Arial" charset="0"/>
              </a:rPr>
              <a:t>первая строка</a:t>
            </a:r>
            <a:endParaRPr lang="ru-RU" sz="2000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ru-RU" sz="2000" b="1">
                <a:solidFill>
                  <a:srgbClr val="0070C0"/>
                </a:solidFill>
                <a:latin typeface="Arial" charset="0"/>
              </a:rPr>
              <a:t>&lt;TR&gt; &lt;TD&gt;</a:t>
            </a:r>
            <a:r>
              <a:rPr lang="ru-RU" sz="2000">
                <a:solidFill>
                  <a:srgbClr val="0070C0"/>
                </a:solidFill>
                <a:latin typeface="Arial" charset="0"/>
              </a:rPr>
              <a:t> текст 2,1 ячейки </a:t>
            </a:r>
            <a:r>
              <a:rPr lang="ru-RU" sz="2000" b="1">
                <a:solidFill>
                  <a:srgbClr val="0070C0"/>
                </a:solidFill>
                <a:latin typeface="Arial" charset="0"/>
              </a:rPr>
              <a:t>&lt;/TD&gt; &lt;TD&gt;</a:t>
            </a:r>
            <a:r>
              <a:rPr lang="ru-RU" sz="2000">
                <a:solidFill>
                  <a:srgbClr val="0070C0"/>
                </a:solidFill>
                <a:latin typeface="Arial" charset="0"/>
              </a:rPr>
              <a:t>текст 2,2 ячейки </a:t>
            </a:r>
            <a:r>
              <a:rPr lang="ru-RU" sz="2000" b="1">
                <a:solidFill>
                  <a:srgbClr val="0070C0"/>
                </a:solidFill>
                <a:latin typeface="Arial" charset="0"/>
              </a:rPr>
              <a:t>&lt;/TD&gt; &lt;/TR&gt; </a:t>
            </a:r>
            <a:r>
              <a:rPr lang="ru-RU" sz="2000" i="1">
                <a:solidFill>
                  <a:srgbClr val="0070C0"/>
                </a:solidFill>
                <a:latin typeface="Arial" charset="0"/>
              </a:rPr>
              <a:t>вторая строка</a:t>
            </a:r>
            <a:endParaRPr lang="ru-RU" sz="2000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ru-RU" sz="2000" b="1">
                <a:solidFill>
                  <a:srgbClr val="0070C0"/>
                </a:solidFill>
                <a:latin typeface="Arial" charset="0"/>
              </a:rPr>
              <a:t>&lt;/TABLE&gt;</a:t>
            </a:r>
            <a:endParaRPr lang="ru-RU" sz="2000">
              <a:solidFill>
                <a:srgbClr val="0070C0"/>
              </a:solidFill>
              <a:latin typeface="Arial" charset="0"/>
            </a:endParaRPr>
          </a:p>
        </p:txBody>
      </p:sp>
      <p:sp>
        <p:nvSpPr>
          <p:cNvPr id="40963" name="TextBox 3"/>
          <p:cNvSpPr txBox="1">
            <a:spLocks noChangeArrowheads="1"/>
          </p:cNvSpPr>
          <p:nvPr/>
        </p:nvSpPr>
        <p:spPr bwMode="auto">
          <a:xfrm>
            <a:off x="268288" y="3578225"/>
            <a:ext cx="8281987" cy="221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>
                <a:solidFill>
                  <a:srgbClr val="0070C0"/>
                </a:solidFill>
                <a:latin typeface="Arial" charset="0"/>
              </a:rPr>
              <a:t>Ячейки таблицы могут содержать текст или изображения, а также текст с HTML-тегами и гиперссылки. Не следует оставлять ячейки таблицы незаполненными, надо поместить хотя бы неразрывный пробел </a:t>
            </a:r>
            <a:r>
              <a:rPr lang="ru-RU" sz="2000" b="1">
                <a:solidFill>
                  <a:srgbClr val="0070C0"/>
                </a:solidFill>
                <a:latin typeface="Arial" charset="0"/>
              </a:rPr>
              <a:t>&amp;nbsp; </a:t>
            </a:r>
            <a:endParaRPr lang="ru-RU" sz="2000">
              <a:solidFill>
                <a:srgbClr val="0070C0"/>
              </a:solidFill>
              <a:latin typeface="Arial" charset="0"/>
            </a:endParaRPr>
          </a:p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Box 1"/>
          <p:cNvSpPr txBox="1">
            <a:spLocks noChangeArrowheads="1"/>
          </p:cNvSpPr>
          <p:nvPr/>
        </p:nvSpPr>
        <p:spPr bwMode="auto">
          <a:xfrm>
            <a:off x="323850" y="765175"/>
            <a:ext cx="8497888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>
                <a:solidFill>
                  <a:srgbClr val="0070C0"/>
                </a:solidFill>
                <a:latin typeface="Arial" charset="0"/>
              </a:rPr>
              <a:t>Основные атрибуты тегов &lt;TABLE&gt; &lt;TR&gt; и &lt;TD&gt;</a:t>
            </a:r>
            <a:endParaRPr lang="ru-RU" sz="2000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ru-RU" sz="2000">
                <a:solidFill>
                  <a:srgbClr val="0070C0"/>
                </a:solidFill>
                <a:latin typeface="Arial" charset="0"/>
              </a:rPr>
              <a:t>задают параметры таблицы, строки или ячейки:</a:t>
            </a:r>
          </a:p>
          <a:p>
            <a:pPr>
              <a:lnSpc>
                <a:spcPct val="150000"/>
              </a:lnSpc>
            </a:pPr>
            <a:r>
              <a:rPr lang="en-US" sz="2000" b="1">
                <a:solidFill>
                  <a:srgbClr val="0070C0"/>
                </a:solidFill>
                <a:latin typeface="Arial" charset="0"/>
              </a:rPr>
              <a:t>ALIGN</a:t>
            </a:r>
            <a:r>
              <a:rPr lang="en-US" sz="2000">
                <a:solidFill>
                  <a:srgbClr val="0070C0"/>
                </a:solidFill>
                <a:latin typeface="Arial" charset="0"/>
              </a:rPr>
              <a:t>=left, right, center – </a:t>
            </a:r>
            <a:r>
              <a:rPr lang="ru-RU" sz="2000">
                <a:solidFill>
                  <a:srgbClr val="0070C0"/>
                </a:solidFill>
                <a:latin typeface="Arial" charset="0"/>
              </a:rPr>
              <a:t>выравнивание </a:t>
            </a:r>
            <a:r>
              <a:rPr lang="en-US" sz="2000" i="1">
                <a:solidFill>
                  <a:srgbClr val="0070C0"/>
                </a:solidFill>
                <a:latin typeface="Arial" charset="0"/>
              </a:rPr>
              <a:t>(&lt;table&gt;,&lt; tr&gt;, &lt;td&gt;)</a:t>
            </a:r>
            <a:endParaRPr lang="ru-RU" sz="2000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en-US" sz="2000" b="1">
                <a:solidFill>
                  <a:srgbClr val="0070C0"/>
                </a:solidFill>
                <a:latin typeface="Arial" charset="0"/>
              </a:rPr>
              <a:t>BGCOLOR</a:t>
            </a:r>
            <a:r>
              <a:rPr lang="en-US" sz="2000">
                <a:solidFill>
                  <a:srgbClr val="0070C0"/>
                </a:solidFill>
                <a:latin typeface="Arial" charset="0"/>
              </a:rPr>
              <a:t>=’</a:t>
            </a:r>
            <a:r>
              <a:rPr lang="ru-RU" sz="2000">
                <a:solidFill>
                  <a:srgbClr val="0070C0"/>
                </a:solidFill>
                <a:latin typeface="Arial" charset="0"/>
              </a:rPr>
              <a:t>цвет</a:t>
            </a:r>
            <a:r>
              <a:rPr lang="en-US" sz="2000">
                <a:solidFill>
                  <a:srgbClr val="0070C0"/>
                </a:solidFill>
                <a:latin typeface="Arial" charset="0"/>
              </a:rPr>
              <a:t>’ – </a:t>
            </a:r>
            <a:r>
              <a:rPr lang="ru-RU" sz="2000">
                <a:solidFill>
                  <a:srgbClr val="0070C0"/>
                </a:solidFill>
                <a:latin typeface="Arial" charset="0"/>
              </a:rPr>
              <a:t>фоновый цвет </a:t>
            </a:r>
            <a:r>
              <a:rPr lang="en-US" sz="2000" i="1">
                <a:solidFill>
                  <a:srgbClr val="0070C0"/>
                </a:solidFill>
                <a:latin typeface="Arial" charset="0"/>
              </a:rPr>
              <a:t>(&lt;table&gt;, &lt;tr&gt;,&lt; td&gt;)</a:t>
            </a:r>
            <a:endParaRPr lang="ru-RU" sz="2000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ru-RU" sz="2000" b="1">
                <a:solidFill>
                  <a:srgbClr val="0070C0"/>
                </a:solidFill>
                <a:latin typeface="Arial" charset="0"/>
              </a:rPr>
              <a:t>HSPACE</a:t>
            </a:r>
            <a:r>
              <a:rPr lang="ru-RU" sz="2000">
                <a:solidFill>
                  <a:srgbClr val="0070C0"/>
                </a:solidFill>
                <a:latin typeface="Arial" charset="0"/>
              </a:rPr>
              <a:t>=значение – свободное пространство слева и справа от таблицы в пикселах </a:t>
            </a:r>
            <a:r>
              <a:rPr lang="ru-RU" sz="2000" i="1">
                <a:solidFill>
                  <a:srgbClr val="0070C0"/>
                </a:solidFill>
                <a:latin typeface="Arial" charset="0"/>
              </a:rPr>
              <a:t>(&lt;table&gt;)</a:t>
            </a:r>
            <a:endParaRPr lang="ru-RU" sz="2000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ru-RU" sz="2000" b="1">
                <a:solidFill>
                  <a:srgbClr val="0070C0"/>
                </a:solidFill>
                <a:latin typeface="Arial" charset="0"/>
              </a:rPr>
              <a:t>VSPACE</a:t>
            </a:r>
            <a:r>
              <a:rPr lang="ru-RU" sz="2000">
                <a:solidFill>
                  <a:srgbClr val="0070C0"/>
                </a:solidFill>
                <a:latin typeface="Arial" charset="0"/>
              </a:rPr>
              <a:t>=значение - свободное пространство сверху и снизу от таблицы в пикселах </a:t>
            </a:r>
            <a:r>
              <a:rPr lang="ru-RU" sz="2000" i="1">
                <a:solidFill>
                  <a:srgbClr val="0070C0"/>
                </a:solidFill>
                <a:latin typeface="Arial" charset="0"/>
              </a:rPr>
              <a:t>(&lt;table&gt;)</a:t>
            </a:r>
            <a:endParaRPr lang="ru-RU" sz="2000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endParaRPr lang="ru-RU" sz="2000">
              <a:solidFill>
                <a:srgbClr val="0070C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Box 1"/>
          <p:cNvSpPr txBox="1">
            <a:spLocks noChangeArrowheads="1"/>
          </p:cNvSpPr>
          <p:nvPr/>
        </p:nvSpPr>
        <p:spPr bwMode="auto">
          <a:xfrm>
            <a:off x="179388" y="1052513"/>
            <a:ext cx="8640762" cy="424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>
                <a:solidFill>
                  <a:srgbClr val="0070C0"/>
                </a:solidFill>
                <a:latin typeface="Arial" charset="0"/>
              </a:rPr>
              <a:t>WIDTH</a:t>
            </a:r>
            <a:r>
              <a:rPr lang="ru-RU" sz="2000">
                <a:solidFill>
                  <a:srgbClr val="0070C0"/>
                </a:solidFill>
                <a:latin typeface="Arial" charset="0"/>
              </a:rPr>
              <a:t>=значение – ширина таблицы (ячейки) – в пикселах, или в процентах </a:t>
            </a:r>
            <a:r>
              <a:rPr lang="ru-RU" sz="2000" i="1">
                <a:solidFill>
                  <a:srgbClr val="0070C0"/>
                </a:solidFill>
                <a:latin typeface="Arial" charset="0"/>
              </a:rPr>
              <a:t>(&lt;table&gt;, &lt;td&gt;)</a:t>
            </a:r>
            <a:endParaRPr lang="ru-RU" sz="2000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ru-RU" sz="2000" b="1">
                <a:solidFill>
                  <a:srgbClr val="0070C0"/>
                </a:solidFill>
                <a:latin typeface="Arial" charset="0"/>
              </a:rPr>
              <a:t>HEIGHT</a:t>
            </a:r>
            <a:r>
              <a:rPr lang="ru-RU" sz="2000" i="1">
                <a:solidFill>
                  <a:srgbClr val="0070C0"/>
                </a:solidFill>
                <a:latin typeface="Arial" charset="0"/>
              </a:rPr>
              <a:t>=</a:t>
            </a:r>
            <a:r>
              <a:rPr lang="ru-RU" sz="2000">
                <a:solidFill>
                  <a:srgbClr val="0070C0"/>
                </a:solidFill>
                <a:latin typeface="Arial" charset="0"/>
              </a:rPr>
              <a:t> значение – высоты таблицы (ячейки,строки) – в пикселах, или в процентах </a:t>
            </a:r>
            <a:r>
              <a:rPr lang="ru-RU" sz="2000" i="1">
                <a:solidFill>
                  <a:srgbClr val="0070C0"/>
                </a:solidFill>
                <a:latin typeface="Arial" charset="0"/>
              </a:rPr>
              <a:t>(&lt;table&gt;,&lt; td&gt;, &lt;tr&gt;)</a:t>
            </a:r>
            <a:endParaRPr lang="ru-RU" sz="2000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ru-RU" sz="2000" b="1">
                <a:solidFill>
                  <a:srgbClr val="0070C0"/>
                </a:solidFill>
                <a:latin typeface="Arial" charset="0"/>
              </a:rPr>
              <a:t>BORDER</a:t>
            </a:r>
            <a:r>
              <a:rPr lang="ru-RU" sz="2000">
                <a:solidFill>
                  <a:srgbClr val="0070C0"/>
                </a:solidFill>
                <a:latin typeface="Arial" charset="0"/>
              </a:rPr>
              <a:t>= значение – толщина рамки вокруг таблицы и ее ячеек, по умолчанию значение=1, если значение=0, то рамки нет </a:t>
            </a:r>
            <a:r>
              <a:rPr lang="ru-RU" sz="2000" i="1">
                <a:solidFill>
                  <a:srgbClr val="0070C0"/>
                </a:solidFill>
                <a:latin typeface="Arial" charset="0"/>
              </a:rPr>
              <a:t>(&lt;table&gt;, &lt;td&gt;)</a:t>
            </a:r>
            <a:endParaRPr lang="ru-RU" sz="2000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en-US" sz="2000" b="1">
                <a:solidFill>
                  <a:srgbClr val="0070C0"/>
                </a:solidFill>
                <a:latin typeface="Arial" charset="0"/>
              </a:rPr>
              <a:t>BORDECOLOR</a:t>
            </a:r>
            <a:r>
              <a:rPr lang="en-US" sz="2000">
                <a:solidFill>
                  <a:srgbClr val="0070C0"/>
                </a:solidFill>
                <a:latin typeface="Arial" charset="0"/>
              </a:rPr>
              <a:t>=’</a:t>
            </a:r>
            <a:r>
              <a:rPr lang="ru-RU" sz="2000">
                <a:solidFill>
                  <a:srgbClr val="0070C0"/>
                </a:solidFill>
                <a:latin typeface="Arial" charset="0"/>
              </a:rPr>
              <a:t>цвет</a:t>
            </a:r>
            <a:r>
              <a:rPr lang="en-US" sz="2000">
                <a:solidFill>
                  <a:srgbClr val="0070C0"/>
                </a:solidFill>
                <a:latin typeface="Arial" charset="0"/>
              </a:rPr>
              <a:t>’ – </a:t>
            </a:r>
            <a:r>
              <a:rPr lang="ru-RU" sz="2000">
                <a:solidFill>
                  <a:srgbClr val="0070C0"/>
                </a:solidFill>
                <a:latin typeface="Arial" charset="0"/>
              </a:rPr>
              <a:t>цет рамки </a:t>
            </a:r>
            <a:r>
              <a:rPr lang="en-US" sz="2000">
                <a:solidFill>
                  <a:srgbClr val="0070C0"/>
                </a:solidFill>
                <a:latin typeface="Arial" charset="0"/>
              </a:rPr>
              <a:t>(&lt;table,&lt;td&gt;&gt;)</a:t>
            </a:r>
            <a:endParaRPr lang="ru-RU" sz="2000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ru-RU" sz="2000" b="1">
                <a:solidFill>
                  <a:srgbClr val="0070C0"/>
                </a:solidFill>
                <a:latin typeface="Arial" charset="0"/>
              </a:rPr>
              <a:t>VALIGH</a:t>
            </a:r>
            <a:r>
              <a:rPr lang="ru-RU" sz="2000">
                <a:solidFill>
                  <a:srgbClr val="0070C0"/>
                </a:solidFill>
                <a:latin typeface="Arial" charset="0"/>
              </a:rPr>
              <a:t>=bottom, middle, top</a:t>
            </a:r>
            <a:r>
              <a:rPr lang="ru-RU" sz="2000" i="1">
                <a:solidFill>
                  <a:srgbClr val="0070C0"/>
                </a:solidFill>
                <a:latin typeface="Arial" charset="0"/>
              </a:rPr>
              <a:t> – выравнивание содержимого по вертикали (&lt;tr&gt;, &lt;td&gt;) </a:t>
            </a:r>
            <a:endParaRPr lang="ru-RU" sz="2000">
              <a:solidFill>
                <a:srgbClr val="0070C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Box 1"/>
          <p:cNvSpPr txBox="1">
            <a:spLocks noChangeArrowheads="1"/>
          </p:cNvSpPr>
          <p:nvPr/>
        </p:nvSpPr>
        <p:spPr bwMode="auto">
          <a:xfrm>
            <a:off x="395288" y="1989138"/>
            <a:ext cx="80137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rgbClr val="0070C0"/>
                </a:solidFill>
                <a:latin typeface="Arial" charset="0"/>
              </a:rPr>
              <a:t>Создание навигации по сайту в форме таблицы из одной строки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525" y="41275"/>
            <a:ext cx="8642350" cy="1196975"/>
          </a:xfrm>
          <a:prstGeom prst="rect">
            <a:avLst/>
          </a:prstGeom>
          <a:solidFill>
            <a:schemeClr val="accent4">
              <a:lumMod val="60000"/>
              <a:lumOff val="40000"/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Практическое задание №</a:t>
            </a: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28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036" name="TextBox 3"/>
          <p:cNvSpPr txBox="1">
            <a:spLocks noChangeArrowheads="1"/>
          </p:cNvSpPr>
          <p:nvPr/>
        </p:nvSpPr>
        <p:spPr bwMode="auto">
          <a:xfrm>
            <a:off x="7164388" y="5954713"/>
            <a:ext cx="9350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0070C0"/>
                </a:solidFill>
                <a:hlinkClick r:id="rId2" action="ppaction://hlinksldjump"/>
              </a:rPr>
              <a:t>Назад</a:t>
            </a:r>
            <a:endParaRPr lang="ru-RU" b="1">
              <a:solidFill>
                <a:srgbClr val="0070C0"/>
              </a:solidFill>
            </a:endParaRPr>
          </a:p>
        </p:txBody>
      </p:sp>
      <p:pic>
        <p:nvPicPr>
          <p:cNvPr id="44037" name="Picture 9" descr="des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15888"/>
            <a:ext cx="1249363" cy="1009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525" y="41275"/>
            <a:ext cx="8642350" cy="1196975"/>
          </a:xfrm>
          <a:prstGeom prst="rect">
            <a:avLst/>
          </a:prstGeom>
          <a:solidFill>
            <a:schemeClr val="accent4">
              <a:lumMod val="60000"/>
              <a:lumOff val="40000"/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Секция заголовка &lt;HEAD&gt;, мета-теги</a:t>
            </a:r>
            <a:endParaRPr lang="ru-RU" sz="28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059" name="TextBox 2"/>
          <p:cNvSpPr txBox="1">
            <a:spLocks noChangeArrowheads="1"/>
          </p:cNvSpPr>
          <p:nvPr/>
        </p:nvSpPr>
        <p:spPr bwMode="auto">
          <a:xfrm>
            <a:off x="179388" y="1412875"/>
            <a:ext cx="8569325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>
                <a:solidFill>
                  <a:srgbClr val="0070C0"/>
                </a:solidFill>
                <a:latin typeface="Arial" charset="0"/>
              </a:rPr>
              <a:t>В секции заголовка на каждой странице указывается информация о документе, которая используется при его отображении. Текст , заключенный между тегами </a:t>
            </a:r>
            <a:r>
              <a:rPr lang="ru-RU" sz="2000" b="1">
                <a:solidFill>
                  <a:srgbClr val="0070C0"/>
                </a:solidFill>
                <a:latin typeface="Arial" charset="0"/>
              </a:rPr>
              <a:t>&lt;TITLE&gt; </a:t>
            </a:r>
            <a:r>
              <a:rPr lang="ru-RU" sz="2000">
                <a:solidFill>
                  <a:srgbClr val="0070C0"/>
                </a:solidFill>
                <a:latin typeface="Arial" charset="0"/>
              </a:rPr>
              <a:t>... </a:t>
            </a:r>
            <a:r>
              <a:rPr lang="ru-RU" sz="2000" b="1">
                <a:solidFill>
                  <a:srgbClr val="0070C0"/>
                </a:solidFill>
                <a:latin typeface="Arial" charset="0"/>
              </a:rPr>
              <a:t>&lt;/TITLE&gt;,</a:t>
            </a:r>
            <a:r>
              <a:rPr lang="ru-RU" sz="2000">
                <a:solidFill>
                  <a:srgbClr val="0070C0"/>
                </a:solidFill>
                <a:latin typeface="Arial" charset="0"/>
              </a:rPr>
              <a:t>отображается в заголовке окна браузера.</a:t>
            </a:r>
          </a:p>
          <a:p>
            <a:pPr>
              <a:lnSpc>
                <a:spcPct val="150000"/>
              </a:lnSpc>
            </a:pPr>
            <a:r>
              <a:rPr lang="ru-RU" sz="2000">
                <a:solidFill>
                  <a:srgbClr val="0070C0"/>
                </a:solidFill>
                <a:latin typeface="Arial" charset="0"/>
              </a:rPr>
              <a:t>В секции заголовка обычно помещается и ряд тегов </a:t>
            </a:r>
            <a:r>
              <a:rPr lang="ru-RU" sz="2000" b="1">
                <a:solidFill>
                  <a:srgbClr val="0070C0"/>
                </a:solidFill>
                <a:latin typeface="Arial" charset="0"/>
              </a:rPr>
              <a:t>&lt;META&gt; </a:t>
            </a:r>
            <a:r>
              <a:rPr lang="ru-RU" sz="2000">
                <a:solidFill>
                  <a:srgbClr val="0070C0"/>
                </a:solidFill>
                <a:latin typeface="Arial" charset="0"/>
              </a:rPr>
              <a:t>с различными атрибутами , предоставляющими дополнительную информацию(метаинформацию) о Web-сайте:</a:t>
            </a:r>
          </a:p>
          <a:p>
            <a:pPr>
              <a:lnSpc>
                <a:spcPct val="150000"/>
              </a:lnSpc>
            </a:pPr>
            <a:endParaRPr lang="ru-RU" sz="2000">
              <a:solidFill>
                <a:srgbClr val="0070C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Box 1"/>
          <p:cNvSpPr txBox="1">
            <a:spLocks noChangeArrowheads="1"/>
          </p:cNvSpPr>
          <p:nvPr/>
        </p:nvSpPr>
        <p:spPr bwMode="auto">
          <a:xfrm>
            <a:off x="395288" y="333375"/>
            <a:ext cx="8280400" cy="587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1600" b="1">
                <a:solidFill>
                  <a:srgbClr val="0070C0"/>
                </a:solidFill>
                <a:latin typeface="Arial" charset="0"/>
              </a:rPr>
              <a:t>HEAD&gt;</a:t>
            </a:r>
            <a:endParaRPr lang="ru-RU" sz="1600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ru-RU" sz="1600" b="1">
                <a:solidFill>
                  <a:srgbClr val="0070C0"/>
                </a:solidFill>
                <a:latin typeface="Arial" charset="0"/>
              </a:rPr>
              <a:t>&lt;title&gt;</a:t>
            </a:r>
            <a:endParaRPr lang="ru-RU" sz="1600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ru-RU" sz="1600">
                <a:solidFill>
                  <a:srgbClr val="0070C0"/>
                </a:solidFill>
                <a:latin typeface="Arial" charset="0"/>
              </a:rPr>
              <a:t>Любимые места в  Санкт-Петербурге</a:t>
            </a:r>
            <a:r>
              <a:rPr lang="ru-RU" sz="1600" b="1">
                <a:solidFill>
                  <a:srgbClr val="0070C0"/>
                </a:solidFill>
                <a:latin typeface="Arial" charset="0"/>
              </a:rPr>
              <a:t>&lt;/title&gt;</a:t>
            </a:r>
            <a:endParaRPr lang="ru-RU" sz="1600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ru-RU" sz="1600" b="1">
                <a:solidFill>
                  <a:srgbClr val="0070C0"/>
                </a:solidFill>
                <a:latin typeface="Arial" charset="0"/>
              </a:rPr>
              <a:t>&lt;meta</a:t>
            </a:r>
            <a:endParaRPr lang="ru-RU" sz="1600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ru-RU" sz="1600">
                <a:solidFill>
                  <a:srgbClr val="0070C0"/>
                </a:solidFill>
                <a:latin typeface="Arial" charset="0"/>
              </a:rPr>
              <a:t>HTTP-EQUIV="Content-Type" CONTENT="text/html; charset=windows-1251"</a:t>
            </a:r>
            <a:r>
              <a:rPr lang="ru-RU" sz="1600" b="1">
                <a:solidFill>
                  <a:srgbClr val="0070C0"/>
                </a:solidFill>
                <a:latin typeface="Arial" charset="0"/>
              </a:rPr>
              <a:t>&gt;</a:t>
            </a:r>
            <a:r>
              <a:rPr lang="ru-RU" sz="1600">
                <a:solidFill>
                  <a:srgbClr val="0070C0"/>
                </a:solidFill>
                <a:latin typeface="Arial" charset="0"/>
              </a:rPr>
              <a:t> - - (</a:t>
            </a:r>
            <a:r>
              <a:rPr lang="ru-RU" sz="1600" i="1">
                <a:solidFill>
                  <a:srgbClr val="0070C0"/>
                </a:solidFill>
                <a:latin typeface="Arial" charset="0"/>
              </a:rPr>
              <a:t>указывается тип кодовой таблицы (</a:t>
            </a:r>
            <a:r>
              <a:rPr lang="ru-RU" sz="1600" b="1" i="1">
                <a:solidFill>
                  <a:srgbClr val="0070C0"/>
                </a:solidFill>
                <a:latin typeface="Arial" charset="0"/>
              </a:rPr>
              <a:t>windows-1251</a:t>
            </a:r>
            <a:r>
              <a:rPr lang="ru-RU" sz="1600" i="1">
                <a:solidFill>
                  <a:srgbClr val="0070C0"/>
                </a:solidFill>
                <a:latin typeface="Arial" charset="0"/>
              </a:rPr>
              <a:t>, </a:t>
            </a:r>
            <a:r>
              <a:rPr lang="ru-RU" sz="1600" b="1" i="1">
                <a:solidFill>
                  <a:srgbClr val="0070C0"/>
                </a:solidFill>
                <a:latin typeface="Arial" charset="0"/>
              </a:rPr>
              <a:t>Koi8-R</a:t>
            </a:r>
            <a:r>
              <a:rPr lang="ru-RU" sz="1600" i="1">
                <a:solidFill>
                  <a:srgbClr val="0070C0"/>
                </a:solidFill>
                <a:latin typeface="Arial" charset="0"/>
              </a:rPr>
              <a:t> и другие),использованной при подготовке текстовой части документа.</a:t>
            </a:r>
            <a:endParaRPr lang="ru-RU" sz="1600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ru-RU" sz="1600" b="1">
                <a:solidFill>
                  <a:srgbClr val="0070C0"/>
                </a:solidFill>
                <a:latin typeface="Arial" charset="0"/>
              </a:rPr>
              <a:t>&lt;meta</a:t>
            </a:r>
            <a:endParaRPr lang="ru-RU" sz="1600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ru-RU" sz="1600">
                <a:solidFill>
                  <a:srgbClr val="0070C0"/>
                </a:solidFill>
                <a:latin typeface="Arial" charset="0"/>
              </a:rPr>
              <a:t>name="author" CONTENT=«Иванова Татьяна, ученица 495 школы СПб"&gt; - информация об </a:t>
            </a:r>
          </a:p>
          <a:p>
            <a:pPr>
              <a:lnSpc>
                <a:spcPct val="150000"/>
              </a:lnSpc>
            </a:pPr>
            <a:r>
              <a:rPr lang="ru-RU" sz="1600" b="1">
                <a:solidFill>
                  <a:srgbClr val="0070C0"/>
                </a:solidFill>
                <a:latin typeface="Arial" charset="0"/>
              </a:rPr>
              <a:t>&lt;meta</a:t>
            </a:r>
            <a:endParaRPr lang="ru-RU" sz="1600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ru-RU" sz="1600">
                <a:solidFill>
                  <a:srgbClr val="0070C0"/>
                </a:solidFill>
                <a:latin typeface="Arial" charset="0"/>
              </a:rPr>
              <a:t>name="Keywords" content=«мои любимые места, Невский проспект, Исаакиевский собор”&gt; (</a:t>
            </a:r>
            <a:r>
              <a:rPr lang="ru-RU" sz="1600" i="1">
                <a:solidFill>
                  <a:srgbClr val="0070C0"/>
                </a:solidFill>
                <a:latin typeface="Arial" charset="0"/>
              </a:rPr>
              <a:t>указывается через запятую набор ключевых слов, которые могут быть использованы рядом поисковых систем)</a:t>
            </a:r>
            <a:endParaRPr lang="ru-RU" sz="1600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ru-RU" sz="1600" b="1">
                <a:solidFill>
                  <a:srgbClr val="0070C0"/>
                </a:solidFill>
                <a:latin typeface="Arial" charset="0"/>
              </a:rPr>
              <a:t>&lt;/HEAD&gt;</a:t>
            </a:r>
            <a:endParaRPr lang="ru-RU" sz="1600">
              <a:solidFill>
                <a:srgbClr val="0070C0"/>
              </a:solidFill>
              <a:latin typeface="Arial" charset="0"/>
            </a:endParaRPr>
          </a:p>
          <a:p>
            <a:endParaRPr lang="ru-RU" sz="1600">
              <a:solidFill>
                <a:srgbClr val="0070C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388" y="66675"/>
            <a:ext cx="8642350" cy="1196975"/>
          </a:xfrm>
          <a:prstGeom prst="rect">
            <a:avLst/>
          </a:prstGeom>
          <a:solidFill>
            <a:schemeClr val="accent4">
              <a:lumMod val="60000"/>
              <a:lumOff val="40000"/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050" name="Object 3"/>
          <p:cNvGraphicFramePr>
            <a:graphicFrameLocks noChangeAspect="1"/>
          </p:cNvGraphicFramePr>
          <p:nvPr/>
        </p:nvGraphicFramePr>
        <p:xfrm>
          <a:off x="250825" y="188913"/>
          <a:ext cx="936625" cy="1109662"/>
        </p:xfrm>
        <a:graphic>
          <a:graphicData uri="http://schemas.openxmlformats.org/presentationml/2006/ole">
            <p:oleObj spid="_x0000_s2050" r:id="rId3" imgW="1428750" imgH="1628775" progId="">
              <p:embed/>
            </p:oleObj>
          </a:graphicData>
        </a:graphic>
      </p:graphicFrame>
      <p:sp>
        <p:nvSpPr>
          <p:cNvPr id="2052" name="TextBox 1"/>
          <p:cNvSpPr txBox="1">
            <a:spLocks noChangeArrowheads="1"/>
          </p:cNvSpPr>
          <p:nvPr/>
        </p:nvSpPr>
        <p:spPr bwMode="auto">
          <a:xfrm>
            <a:off x="1403350" y="404813"/>
            <a:ext cx="72659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70C0"/>
                </a:solidFill>
                <a:latin typeface="Arial" charset="0"/>
              </a:rPr>
              <a:t>Самостоятельная работа над своим проектом</a:t>
            </a:r>
            <a:endParaRPr lang="ru-RU" sz="2400">
              <a:solidFill>
                <a:srgbClr val="0070C0"/>
              </a:solidFill>
              <a:latin typeface="Arial" charset="0"/>
            </a:endParaRPr>
          </a:p>
        </p:txBody>
      </p:sp>
      <p:sp>
        <p:nvSpPr>
          <p:cNvPr id="2053" name="TextBox 2"/>
          <p:cNvSpPr txBox="1">
            <a:spLocks noChangeArrowheads="1"/>
          </p:cNvSpPr>
          <p:nvPr/>
        </p:nvSpPr>
        <p:spPr bwMode="auto">
          <a:xfrm>
            <a:off x="179388" y="1484313"/>
            <a:ext cx="8472487" cy="419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>
                <a:solidFill>
                  <a:srgbClr val="0070C0"/>
                </a:solidFill>
                <a:latin typeface="Arial" charset="0"/>
              </a:rPr>
              <a:t>Примерные темы проекта: “Мосты через Неву”,“Реки и каналы Санкт-Петербурга”, “Мосты через каналы Санкт-Петербурга”, “Необычные музеи Санкт-Петербурга”, “Музыкальные театры”, “Филармонии и капелла”, “Технические ВУЗ-ы Санкт-Петербурга”, “Детские театры Санкт-Петербурга”, “Гуманитарные ВУЗ-ы Санкт-Петербурга”, “Пригороды Санкт-Петербурга”, “Музеи Санкт-Петербурга”, “Военные учебные заведения в Санкт-Петербурге”и др.</a:t>
            </a:r>
          </a:p>
          <a:p>
            <a:pPr>
              <a:lnSpc>
                <a:spcPct val="150000"/>
              </a:lnSpc>
            </a:pPr>
            <a:r>
              <a:rPr lang="ru-RU">
                <a:solidFill>
                  <a:srgbClr val="0070C0"/>
                </a:solidFill>
                <a:latin typeface="Arial" charset="0"/>
              </a:rPr>
              <a:t>Необходимо оформить главную страницу сайта по образцу файла glavn.htm, выбрав в качестве навигации по сайту таблицу или список, и 2 - 3 страницы, раскрывающие содержание сайта и содержащие: заголовок, текст и рисунок</a:t>
            </a:r>
          </a:p>
        </p:txBody>
      </p:sp>
      <p:sp>
        <p:nvSpPr>
          <p:cNvPr id="2054" name="TextBox 4"/>
          <p:cNvSpPr txBox="1">
            <a:spLocks noChangeArrowheads="1"/>
          </p:cNvSpPr>
          <p:nvPr/>
        </p:nvSpPr>
        <p:spPr bwMode="auto">
          <a:xfrm>
            <a:off x="7164388" y="5954713"/>
            <a:ext cx="9350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0070C0"/>
                </a:solidFill>
                <a:hlinkClick r:id="rId4" action="ppaction://hlinksldjump"/>
              </a:rPr>
              <a:t>Назад</a:t>
            </a:r>
            <a:endParaRPr lang="ru-RU" b="1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2875" y="41275"/>
            <a:ext cx="8642350" cy="1196975"/>
          </a:xfrm>
          <a:prstGeom prst="rect">
            <a:avLst/>
          </a:prstGeom>
          <a:solidFill>
            <a:schemeClr val="accent4">
              <a:lumMod val="60000"/>
              <a:lumOff val="40000"/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TextBox 3"/>
          <p:cNvSpPr txBox="1">
            <a:spLocks noChangeArrowheads="1"/>
          </p:cNvSpPr>
          <p:nvPr/>
        </p:nvSpPr>
        <p:spPr bwMode="auto">
          <a:xfrm>
            <a:off x="468313" y="404813"/>
            <a:ext cx="813752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0070C0"/>
                </a:solidFill>
              </a:rPr>
              <a:t>«</a:t>
            </a:r>
            <a:r>
              <a:rPr lang="ru-RU" sz="2800">
                <a:solidFill>
                  <a:srgbClr val="0070C0"/>
                </a:solidFill>
              </a:rPr>
              <a:t>Создание </a:t>
            </a:r>
            <a:r>
              <a:rPr lang="en-US" sz="2800">
                <a:solidFill>
                  <a:srgbClr val="0070C0"/>
                </a:solidFill>
                <a:latin typeface="Britannic Bold" pitchFamily="34" charset="0"/>
              </a:rPr>
              <a:t>Web</a:t>
            </a:r>
            <a:r>
              <a:rPr lang="ru-RU" sz="2800">
                <a:solidFill>
                  <a:srgbClr val="0070C0"/>
                </a:solidFill>
              </a:rPr>
              <a:t>-сайта на языке </a:t>
            </a:r>
            <a:r>
              <a:rPr lang="en-US" sz="2800">
                <a:solidFill>
                  <a:srgbClr val="0070C0"/>
                </a:solidFill>
                <a:latin typeface="Britannic Bold" pitchFamily="34" charset="0"/>
              </a:rPr>
              <a:t>HTML</a:t>
            </a:r>
            <a:r>
              <a:rPr lang="ru-RU" sz="2800">
                <a:solidFill>
                  <a:srgbClr val="0070C0"/>
                </a:solidFill>
              </a:rPr>
              <a:t>»</a:t>
            </a:r>
          </a:p>
        </p:txBody>
      </p:sp>
      <p:sp>
        <p:nvSpPr>
          <p:cNvPr id="47108" name="Прямоугольник 4"/>
          <p:cNvSpPr>
            <a:spLocks noChangeArrowheads="1"/>
          </p:cNvSpPr>
          <p:nvPr/>
        </p:nvSpPr>
        <p:spPr bwMode="auto">
          <a:xfrm>
            <a:off x="250825" y="1444625"/>
            <a:ext cx="8401050" cy="461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b="1">
                <a:solidFill>
                  <a:srgbClr val="0070C0"/>
                </a:solidFill>
                <a:latin typeface="Arial" charset="0"/>
              </a:rPr>
              <a:t>1. Для каких целей может использоваться тег &lt;A&gt;:</a:t>
            </a:r>
            <a:endParaRPr lang="ru-RU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ru-RU">
                <a:solidFill>
                  <a:srgbClr val="0070C0"/>
                </a:solidFill>
                <a:latin typeface="Arial" charset="0"/>
              </a:rPr>
              <a:t>1. Для вставки рисунков;</a:t>
            </a:r>
          </a:p>
          <a:p>
            <a:pPr>
              <a:lnSpc>
                <a:spcPct val="150000"/>
              </a:lnSpc>
            </a:pPr>
            <a:r>
              <a:rPr lang="ru-RU">
                <a:solidFill>
                  <a:srgbClr val="0070C0"/>
                </a:solidFill>
                <a:latin typeface="Arial" charset="0"/>
              </a:rPr>
              <a:t>2. Для оформления текста полужирным шрифтом;</a:t>
            </a:r>
          </a:p>
          <a:p>
            <a:pPr>
              <a:lnSpc>
                <a:spcPct val="150000"/>
              </a:lnSpc>
            </a:pPr>
            <a:r>
              <a:rPr lang="ru-RU">
                <a:solidFill>
                  <a:srgbClr val="0070C0"/>
                </a:solidFill>
                <a:latin typeface="Arial" charset="0"/>
              </a:rPr>
              <a:t>3. Для создания гиперссылки;</a:t>
            </a:r>
          </a:p>
          <a:p>
            <a:pPr>
              <a:lnSpc>
                <a:spcPct val="150000"/>
              </a:lnSpc>
            </a:pPr>
            <a:r>
              <a:rPr lang="ru-RU">
                <a:solidFill>
                  <a:srgbClr val="0070C0"/>
                </a:solidFill>
                <a:latin typeface="Arial" charset="0"/>
              </a:rPr>
              <a:t>4. Для оформления текста курсивом;</a:t>
            </a:r>
          </a:p>
          <a:p>
            <a:pPr>
              <a:lnSpc>
                <a:spcPct val="150000"/>
              </a:lnSpc>
            </a:pPr>
            <a:r>
              <a:rPr lang="ru-RU">
                <a:solidFill>
                  <a:srgbClr val="0070C0"/>
                </a:solidFill>
                <a:latin typeface="Arial" charset="0"/>
              </a:rPr>
              <a:t> </a:t>
            </a:r>
          </a:p>
          <a:p>
            <a:pPr>
              <a:lnSpc>
                <a:spcPct val="150000"/>
              </a:lnSpc>
            </a:pPr>
            <a:r>
              <a:rPr lang="ru-RU" b="1">
                <a:solidFill>
                  <a:srgbClr val="0070C0"/>
                </a:solidFill>
                <a:latin typeface="Arial" charset="0"/>
              </a:rPr>
              <a:t>2. Увеличить размер шрифта можно, используя  тег:</a:t>
            </a:r>
            <a:endParaRPr lang="ru-RU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ru-RU">
                <a:solidFill>
                  <a:srgbClr val="0070C0"/>
                </a:solidFill>
                <a:latin typeface="Arial" charset="0"/>
              </a:rPr>
              <a:t>1. &lt;</a:t>
            </a:r>
            <a:r>
              <a:rPr lang="de-DE">
                <a:solidFill>
                  <a:srgbClr val="0070C0"/>
                </a:solidFill>
                <a:latin typeface="Arial" charset="0"/>
              </a:rPr>
              <a:t>FONT</a:t>
            </a:r>
            <a:r>
              <a:rPr lang="ru-RU">
                <a:solidFill>
                  <a:srgbClr val="0070C0"/>
                </a:solidFill>
                <a:latin typeface="Arial" charset="0"/>
              </a:rPr>
              <a:t>&gt;</a:t>
            </a:r>
            <a:r>
              <a:rPr lang="en-US">
                <a:solidFill>
                  <a:srgbClr val="0070C0"/>
                </a:solidFill>
                <a:latin typeface="Arial" charset="0"/>
              </a:rPr>
              <a:t>;</a:t>
            </a:r>
            <a:endParaRPr lang="ru-RU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ru-RU">
                <a:solidFill>
                  <a:srgbClr val="0070C0"/>
                </a:solidFill>
                <a:latin typeface="Arial" charset="0"/>
              </a:rPr>
              <a:t>2. &lt;</a:t>
            </a:r>
            <a:r>
              <a:rPr lang="de-DE">
                <a:solidFill>
                  <a:srgbClr val="0070C0"/>
                </a:solidFill>
                <a:latin typeface="Arial" charset="0"/>
              </a:rPr>
              <a:t>IMG</a:t>
            </a:r>
            <a:r>
              <a:rPr lang="ru-RU">
                <a:solidFill>
                  <a:srgbClr val="0070C0"/>
                </a:solidFill>
                <a:latin typeface="Arial" charset="0"/>
              </a:rPr>
              <a:t>&gt;</a:t>
            </a:r>
            <a:r>
              <a:rPr lang="en-US">
                <a:solidFill>
                  <a:srgbClr val="0070C0"/>
                </a:solidFill>
                <a:latin typeface="Arial" charset="0"/>
              </a:rPr>
              <a:t>;</a:t>
            </a:r>
            <a:endParaRPr lang="ru-RU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ru-RU">
                <a:solidFill>
                  <a:srgbClr val="0070C0"/>
                </a:solidFill>
                <a:latin typeface="Arial" charset="0"/>
              </a:rPr>
              <a:t>3. &lt;</a:t>
            </a:r>
            <a:r>
              <a:rPr lang="de-DE">
                <a:solidFill>
                  <a:srgbClr val="0070C0"/>
                </a:solidFill>
                <a:latin typeface="Arial" charset="0"/>
              </a:rPr>
              <a:t>P</a:t>
            </a:r>
            <a:r>
              <a:rPr lang="ru-RU">
                <a:solidFill>
                  <a:srgbClr val="0070C0"/>
                </a:solidFill>
                <a:latin typeface="Arial" charset="0"/>
              </a:rPr>
              <a:t>&gt;</a:t>
            </a:r>
            <a:r>
              <a:rPr lang="en-US">
                <a:solidFill>
                  <a:srgbClr val="0070C0"/>
                </a:solidFill>
                <a:latin typeface="Arial" charset="0"/>
              </a:rPr>
              <a:t>;</a:t>
            </a:r>
            <a:endParaRPr lang="ru-RU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ru-RU">
                <a:solidFill>
                  <a:srgbClr val="0070C0"/>
                </a:solidFill>
                <a:latin typeface="Arial" charset="0"/>
              </a:rPr>
              <a:t>4. &lt;I&gt;</a:t>
            </a:r>
            <a:r>
              <a:rPr lang="en-US">
                <a:solidFill>
                  <a:srgbClr val="0070C0"/>
                </a:solidFill>
                <a:latin typeface="Arial" charset="0"/>
              </a:rPr>
              <a:t>;</a:t>
            </a:r>
            <a:endParaRPr lang="ru-RU">
              <a:solidFill>
                <a:srgbClr val="0070C0"/>
              </a:solidFill>
              <a:latin typeface="Arial" charset="0"/>
            </a:endParaRPr>
          </a:p>
        </p:txBody>
      </p:sp>
      <p:pic>
        <p:nvPicPr>
          <p:cNvPr id="7" name="Picture 7" descr="Computer Accountant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188913"/>
            <a:ext cx="906463" cy="1049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4"/>
          <p:cNvSpPr txBox="1">
            <a:spLocks noChangeArrowheads="1"/>
          </p:cNvSpPr>
          <p:nvPr/>
        </p:nvSpPr>
        <p:spPr bwMode="auto">
          <a:xfrm>
            <a:off x="1692275" y="1355725"/>
            <a:ext cx="7272338" cy="248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600">
                <a:solidFill>
                  <a:srgbClr val="0070C0"/>
                </a:solidFill>
                <a:latin typeface="Arial" charset="0"/>
              </a:rPr>
              <a:t>Форматирование текста  по абзацам, цвет фона, заголовки разных уровней, списки</a:t>
            </a:r>
            <a:endParaRPr lang="ru-RU" sz="3600">
              <a:latin typeface="Arial" charset="0"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51725" y="5084763"/>
            <a:ext cx="1447800" cy="157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5" y="41275"/>
            <a:ext cx="8642350" cy="1196975"/>
          </a:xfrm>
          <a:prstGeom prst="rect">
            <a:avLst/>
          </a:prstGeom>
          <a:solidFill>
            <a:schemeClr val="accent4">
              <a:lumMod val="60000"/>
              <a:lumOff val="40000"/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131" name="TextBox 2"/>
          <p:cNvSpPr txBox="1">
            <a:spLocks noChangeArrowheads="1"/>
          </p:cNvSpPr>
          <p:nvPr/>
        </p:nvSpPr>
        <p:spPr bwMode="auto">
          <a:xfrm>
            <a:off x="395288" y="404813"/>
            <a:ext cx="813752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0070C0"/>
                </a:solidFill>
              </a:rPr>
              <a:t>«</a:t>
            </a:r>
            <a:r>
              <a:rPr lang="ru-RU" sz="2800">
                <a:solidFill>
                  <a:srgbClr val="0070C0"/>
                </a:solidFill>
              </a:rPr>
              <a:t>Создание </a:t>
            </a:r>
            <a:r>
              <a:rPr lang="en-US" sz="2800">
                <a:solidFill>
                  <a:srgbClr val="0070C0"/>
                </a:solidFill>
                <a:latin typeface="Britannic Bold" pitchFamily="34" charset="0"/>
              </a:rPr>
              <a:t>Web</a:t>
            </a:r>
            <a:r>
              <a:rPr lang="ru-RU" sz="2800">
                <a:solidFill>
                  <a:srgbClr val="0070C0"/>
                </a:solidFill>
              </a:rPr>
              <a:t>-сайта на языке </a:t>
            </a:r>
            <a:r>
              <a:rPr lang="en-US" sz="2800">
                <a:solidFill>
                  <a:srgbClr val="0070C0"/>
                </a:solidFill>
                <a:latin typeface="Britannic Bold" pitchFamily="34" charset="0"/>
              </a:rPr>
              <a:t>HTML</a:t>
            </a:r>
            <a:r>
              <a:rPr lang="ru-RU" sz="2800">
                <a:solidFill>
                  <a:srgbClr val="0070C0"/>
                </a:solidFill>
              </a:rPr>
              <a:t>»</a:t>
            </a:r>
          </a:p>
        </p:txBody>
      </p:sp>
      <p:sp>
        <p:nvSpPr>
          <p:cNvPr id="48132" name="TextBox 6"/>
          <p:cNvSpPr txBox="1">
            <a:spLocks noChangeArrowheads="1"/>
          </p:cNvSpPr>
          <p:nvPr/>
        </p:nvSpPr>
        <p:spPr bwMode="auto">
          <a:xfrm>
            <a:off x="611188" y="1628775"/>
            <a:ext cx="7639050" cy="2446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>
                <a:solidFill>
                  <a:srgbClr val="0070C0"/>
                </a:solidFill>
                <a:latin typeface="Arial" charset="0"/>
              </a:rPr>
              <a:t>3. Какой из вариантов структуры HTML-документа правильный?</a:t>
            </a:r>
            <a:endParaRPr lang="ru-RU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ru-RU">
                <a:solidFill>
                  <a:srgbClr val="0070C0"/>
                </a:solidFill>
                <a:latin typeface="Arial" charset="0"/>
              </a:rPr>
              <a:t>1. Первый</a:t>
            </a:r>
            <a:r>
              <a:rPr lang="en-US">
                <a:solidFill>
                  <a:srgbClr val="0070C0"/>
                </a:solidFill>
                <a:latin typeface="Arial" charset="0"/>
              </a:rPr>
              <a:t>;</a:t>
            </a:r>
            <a:endParaRPr lang="ru-RU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ru-RU">
                <a:solidFill>
                  <a:srgbClr val="0070C0"/>
                </a:solidFill>
                <a:latin typeface="Arial" charset="0"/>
              </a:rPr>
              <a:t>2. Второй</a:t>
            </a:r>
            <a:r>
              <a:rPr lang="en-US">
                <a:solidFill>
                  <a:srgbClr val="0070C0"/>
                </a:solidFill>
                <a:latin typeface="Arial" charset="0"/>
              </a:rPr>
              <a:t>;</a:t>
            </a:r>
            <a:endParaRPr lang="ru-RU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ru-RU">
                <a:solidFill>
                  <a:srgbClr val="0070C0"/>
                </a:solidFill>
                <a:latin typeface="Arial" charset="0"/>
              </a:rPr>
              <a:t>3. Третий</a:t>
            </a:r>
            <a:r>
              <a:rPr lang="en-US">
                <a:solidFill>
                  <a:srgbClr val="0070C0"/>
                </a:solidFill>
                <a:latin typeface="Arial" charset="0"/>
              </a:rPr>
              <a:t>;</a:t>
            </a:r>
            <a:endParaRPr lang="ru-RU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ru-RU">
                <a:solidFill>
                  <a:srgbClr val="0070C0"/>
                </a:solidFill>
                <a:latin typeface="Arial" charset="0"/>
              </a:rPr>
              <a:t>4. Четвертый</a:t>
            </a:r>
            <a:r>
              <a:rPr lang="en-US">
                <a:solidFill>
                  <a:srgbClr val="0070C0"/>
                </a:solidFill>
                <a:latin typeface="Arial" charset="0"/>
              </a:rPr>
              <a:t>;</a:t>
            </a:r>
            <a:endParaRPr lang="ru-RU">
              <a:solidFill>
                <a:srgbClr val="0070C0"/>
              </a:solidFill>
              <a:latin typeface="Arial" charset="0"/>
            </a:endParaRPr>
          </a:p>
          <a:p>
            <a:endParaRPr lang="ru-RU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809750" y="4048125"/>
          <a:ext cx="5040313" cy="21939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5223"/>
                <a:gridCol w="1225223"/>
                <a:gridCol w="1225223"/>
                <a:gridCol w="1364891"/>
              </a:tblGrid>
              <a:tr h="1100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rgbClr val="0070C0">
                        <a:alpha val="1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rgbClr val="0070C0">
                        <a:alpha val="1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rgbClr val="0070C0">
                        <a:alpha val="1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rgbClr val="0070C0">
                        <a:alpha val="16000"/>
                      </a:srgbClr>
                    </a:solidFill>
                  </a:tcPr>
                </a:tc>
              </a:tr>
              <a:tr h="17610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HTML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&gt;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BODY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&gt;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TITLE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&gt;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&lt;/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TITLE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&gt;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&lt;/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BODY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&gt;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HEAD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&gt;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&lt;/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HEAD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&gt;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&lt;/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HTML&gt;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rgbClr val="0070C0">
                        <a:alpha val="1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&lt;HTML&gt;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&lt;HEAD&gt;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&lt;TITLE&gt;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&lt;/TITLE&gt;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&lt;/HEAD&gt;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&lt;BODY&gt;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&lt;/BODY&gt;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&lt;/HTML&gt;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rgbClr val="0070C0">
                        <a:alpha val="1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&lt;HTML&gt;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&lt;TITLE&gt;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&lt;/TITLE&gt;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&lt;BODY&gt;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&lt;/BODY&gt;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&lt;HEAD&gt;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&lt;/HEAD&gt;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&lt;/HTML&gt;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rgbClr val="0070C0">
                        <a:alpha val="1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&lt;HEAD&gt;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&lt;/HEAD&gt;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&lt;TITLE&gt;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&lt;/TITLE&gt;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&lt;HTML&gt;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&lt;BODY&gt;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&lt;/BODY&gt;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&lt;/HTML&gt;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rgbClr val="0070C0">
                        <a:alpha val="16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6" name="Picture 7" descr="Computer Accountant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188913"/>
            <a:ext cx="906463" cy="1049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5" y="41275"/>
            <a:ext cx="8642350" cy="1196975"/>
          </a:xfrm>
          <a:prstGeom prst="rect">
            <a:avLst/>
          </a:prstGeom>
          <a:solidFill>
            <a:schemeClr val="accent4">
              <a:lumMod val="60000"/>
              <a:lumOff val="40000"/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155" name="TextBox 2"/>
          <p:cNvSpPr txBox="1">
            <a:spLocks noChangeArrowheads="1"/>
          </p:cNvSpPr>
          <p:nvPr/>
        </p:nvSpPr>
        <p:spPr bwMode="auto">
          <a:xfrm>
            <a:off x="539750" y="404813"/>
            <a:ext cx="813752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0070C0"/>
                </a:solidFill>
              </a:rPr>
              <a:t>«</a:t>
            </a:r>
            <a:r>
              <a:rPr lang="ru-RU" sz="2800">
                <a:solidFill>
                  <a:srgbClr val="0070C0"/>
                </a:solidFill>
              </a:rPr>
              <a:t>Создание </a:t>
            </a:r>
            <a:r>
              <a:rPr lang="en-US" sz="2800">
                <a:solidFill>
                  <a:srgbClr val="0070C0"/>
                </a:solidFill>
                <a:latin typeface="Britannic Bold" pitchFamily="34" charset="0"/>
              </a:rPr>
              <a:t>Web</a:t>
            </a:r>
            <a:r>
              <a:rPr lang="ru-RU" sz="2800">
                <a:solidFill>
                  <a:srgbClr val="0070C0"/>
                </a:solidFill>
              </a:rPr>
              <a:t>-сайта на языке </a:t>
            </a:r>
            <a:r>
              <a:rPr lang="en-US" sz="2800">
                <a:solidFill>
                  <a:srgbClr val="0070C0"/>
                </a:solidFill>
                <a:latin typeface="Britannic Bold" pitchFamily="34" charset="0"/>
              </a:rPr>
              <a:t>HTML</a:t>
            </a:r>
            <a:r>
              <a:rPr lang="ru-RU" sz="2800">
                <a:solidFill>
                  <a:srgbClr val="0070C0"/>
                </a:solidFill>
              </a:rPr>
              <a:t>»</a:t>
            </a:r>
          </a:p>
        </p:txBody>
      </p:sp>
      <p:sp>
        <p:nvSpPr>
          <p:cNvPr id="49156" name="Прямоугольник 3"/>
          <p:cNvSpPr>
            <a:spLocks noChangeArrowheads="1"/>
          </p:cNvSpPr>
          <p:nvPr/>
        </p:nvSpPr>
        <p:spPr bwMode="auto">
          <a:xfrm>
            <a:off x="250825" y="1484313"/>
            <a:ext cx="8497888" cy="471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>
                <a:solidFill>
                  <a:srgbClr val="0070C0"/>
                </a:solidFill>
                <a:latin typeface="Arial" charset="0"/>
              </a:rPr>
              <a:t>4. Чтобы закончить строку и начать новую используют тег:</a:t>
            </a:r>
            <a:endParaRPr lang="ru-RU" sz="2000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ru-RU" sz="2000">
                <a:solidFill>
                  <a:srgbClr val="0070C0"/>
                </a:solidFill>
                <a:latin typeface="Arial" charset="0"/>
              </a:rPr>
              <a:t>1. </a:t>
            </a:r>
            <a:r>
              <a:rPr lang="de-DE" sz="2000">
                <a:solidFill>
                  <a:srgbClr val="0070C0"/>
                </a:solidFill>
                <a:latin typeface="Arial" charset="0"/>
              </a:rPr>
              <a:t>&lt;H</a:t>
            </a:r>
            <a:r>
              <a:rPr lang="en-US" sz="2000">
                <a:solidFill>
                  <a:srgbClr val="0070C0"/>
                </a:solidFill>
                <a:latin typeface="Arial" charset="0"/>
              </a:rPr>
              <a:t>R</a:t>
            </a:r>
            <a:r>
              <a:rPr lang="de-DE" sz="2000">
                <a:solidFill>
                  <a:srgbClr val="0070C0"/>
                </a:solidFill>
                <a:latin typeface="Arial" charset="0"/>
              </a:rPr>
              <a:t>&gt;;</a:t>
            </a:r>
            <a:endParaRPr lang="ru-RU" sz="2000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de-DE" sz="2000">
                <a:solidFill>
                  <a:srgbClr val="0070C0"/>
                </a:solidFill>
                <a:latin typeface="Arial" charset="0"/>
              </a:rPr>
              <a:t>2. &lt;A&gt;;</a:t>
            </a:r>
            <a:endParaRPr lang="ru-RU" sz="2000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de-DE" sz="2000">
                <a:solidFill>
                  <a:srgbClr val="0070C0"/>
                </a:solidFill>
                <a:latin typeface="Arial" charset="0"/>
              </a:rPr>
              <a:t>3. &lt;BR&gt;;</a:t>
            </a:r>
            <a:endParaRPr lang="ru-RU" sz="2000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de-DE" sz="2000">
                <a:solidFill>
                  <a:srgbClr val="0070C0"/>
                </a:solidFill>
                <a:latin typeface="Arial" charset="0"/>
              </a:rPr>
              <a:t>4. &lt;P&gt;;</a:t>
            </a:r>
            <a:endParaRPr lang="ru-RU" sz="2000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ru-RU" sz="2000">
                <a:solidFill>
                  <a:srgbClr val="0070C0"/>
                </a:solidFill>
                <a:latin typeface="Arial" charset="0"/>
              </a:rPr>
              <a:t> </a:t>
            </a:r>
            <a:r>
              <a:rPr lang="ru-RU" sz="2000" b="1">
                <a:solidFill>
                  <a:srgbClr val="0070C0"/>
                </a:solidFill>
                <a:latin typeface="Arial" charset="0"/>
              </a:rPr>
              <a:t>5. Какой из тегов разместит текст посередине окна браузера?</a:t>
            </a:r>
            <a:endParaRPr lang="ru-RU" sz="2000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en-US" sz="2000">
                <a:solidFill>
                  <a:srgbClr val="0070C0"/>
                </a:solidFill>
                <a:latin typeface="Arial" charset="0"/>
              </a:rPr>
              <a:t>1. &lt;P align=center&gt;;</a:t>
            </a:r>
            <a:endParaRPr lang="ru-RU" sz="2000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en-US" sz="2000">
                <a:solidFill>
                  <a:srgbClr val="0070C0"/>
                </a:solidFill>
                <a:latin typeface="Arial" charset="0"/>
              </a:rPr>
              <a:t>2. &lt;MIDDLE&gt;;</a:t>
            </a:r>
            <a:endParaRPr lang="ru-RU" sz="2000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en-US" sz="2000">
                <a:solidFill>
                  <a:srgbClr val="0070C0"/>
                </a:solidFill>
                <a:latin typeface="Arial" charset="0"/>
              </a:rPr>
              <a:t>3. &lt;P align= justify&gt;;</a:t>
            </a:r>
            <a:endParaRPr lang="ru-RU" sz="2000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ru-RU" sz="2000">
                <a:solidFill>
                  <a:srgbClr val="0070C0"/>
                </a:solidFill>
                <a:latin typeface="Arial" charset="0"/>
              </a:rPr>
              <a:t>4. &lt;</a:t>
            </a:r>
            <a:r>
              <a:rPr lang="en-US" sz="2000">
                <a:solidFill>
                  <a:srgbClr val="0070C0"/>
                </a:solidFill>
                <a:latin typeface="Arial" charset="0"/>
              </a:rPr>
              <a:t>FONT</a:t>
            </a:r>
            <a:r>
              <a:rPr lang="ru-RU" sz="2000">
                <a:solidFill>
                  <a:srgbClr val="0070C0"/>
                </a:solidFill>
                <a:latin typeface="Arial" charset="0"/>
              </a:rPr>
              <a:t>&gt;</a:t>
            </a:r>
            <a:r>
              <a:rPr lang="en-US" sz="2000">
                <a:solidFill>
                  <a:srgbClr val="0070C0"/>
                </a:solidFill>
                <a:latin typeface="Arial" charset="0"/>
              </a:rPr>
              <a:t>;</a:t>
            </a:r>
            <a:endParaRPr lang="ru-RU" sz="2000">
              <a:solidFill>
                <a:srgbClr val="0070C0"/>
              </a:solidFill>
              <a:latin typeface="Arial" charset="0"/>
            </a:endParaRPr>
          </a:p>
        </p:txBody>
      </p:sp>
      <p:pic>
        <p:nvPicPr>
          <p:cNvPr id="5" name="Picture 7" descr="Computer Accountant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188913"/>
            <a:ext cx="906463" cy="1049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5" y="41275"/>
            <a:ext cx="8642350" cy="1196975"/>
          </a:xfrm>
          <a:prstGeom prst="rect">
            <a:avLst/>
          </a:prstGeom>
          <a:solidFill>
            <a:schemeClr val="accent4">
              <a:lumMod val="60000"/>
              <a:lumOff val="40000"/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179" name="TextBox 2"/>
          <p:cNvSpPr txBox="1">
            <a:spLocks noChangeArrowheads="1"/>
          </p:cNvSpPr>
          <p:nvPr/>
        </p:nvSpPr>
        <p:spPr bwMode="auto">
          <a:xfrm>
            <a:off x="611188" y="476250"/>
            <a:ext cx="8137525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0070C0"/>
                </a:solidFill>
              </a:rPr>
              <a:t>«</a:t>
            </a:r>
            <a:r>
              <a:rPr lang="ru-RU" sz="2800">
                <a:solidFill>
                  <a:srgbClr val="0070C0"/>
                </a:solidFill>
              </a:rPr>
              <a:t>Создание </a:t>
            </a:r>
            <a:r>
              <a:rPr lang="en-US" sz="2800">
                <a:solidFill>
                  <a:srgbClr val="0070C0"/>
                </a:solidFill>
                <a:latin typeface="Britannic Bold" pitchFamily="34" charset="0"/>
              </a:rPr>
              <a:t>Web</a:t>
            </a:r>
            <a:r>
              <a:rPr lang="ru-RU" sz="2800">
                <a:solidFill>
                  <a:srgbClr val="0070C0"/>
                </a:solidFill>
              </a:rPr>
              <a:t>-сайта на языке </a:t>
            </a:r>
            <a:r>
              <a:rPr lang="en-US" sz="2800">
                <a:solidFill>
                  <a:srgbClr val="0070C0"/>
                </a:solidFill>
                <a:latin typeface="Britannic Bold" pitchFamily="34" charset="0"/>
              </a:rPr>
              <a:t>HTML</a:t>
            </a:r>
            <a:r>
              <a:rPr lang="ru-RU" sz="2800">
                <a:solidFill>
                  <a:srgbClr val="0070C0"/>
                </a:solidFill>
              </a:rPr>
              <a:t>»</a:t>
            </a:r>
          </a:p>
        </p:txBody>
      </p:sp>
      <p:sp>
        <p:nvSpPr>
          <p:cNvPr id="50180" name="Прямоугольник 3"/>
          <p:cNvSpPr>
            <a:spLocks noChangeArrowheads="1"/>
          </p:cNvSpPr>
          <p:nvPr/>
        </p:nvSpPr>
        <p:spPr bwMode="auto">
          <a:xfrm>
            <a:off x="130175" y="1349375"/>
            <a:ext cx="8388350" cy="549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b="1">
                <a:solidFill>
                  <a:srgbClr val="0070C0"/>
                </a:solidFill>
                <a:latin typeface="Arial" charset="0"/>
              </a:rPr>
              <a:t>6. Какой из тегов служит для управления различными параметрами шрифтового оформления?</a:t>
            </a:r>
            <a:endParaRPr lang="ru-RU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ru-RU">
                <a:solidFill>
                  <a:srgbClr val="0070C0"/>
                </a:solidFill>
                <a:latin typeface="Arial" charset="0"/>
              </a:rPr>
              <a:t>1. &lt;</a:t>
            </a:r>
            <a:r>
              <a:rPr lang="de-DE">
                <a:solidFill>
                  <a:srgbClr val="0070C0"/>
                </a:solidFill>
                <a:latin typeface="Arial" charset="0"/>
              </a:rPr>
              <a:t>H</a:t>
            </a:r>
            <a:r>
              <a:rPr lang="ru-RU">
                <a:solidFill>
                  <a:srgbClr val="0070C0"/>
                </a:solidFill>
                <a:latin typeface="Arial" charset="0"/>
              </a:rPr>
              <a:t>1&gt;</a:t>
            </a:r>
            <a:r>
              <a:rPr lang="en-US">
                <a:solidFill>
                  <a:srgbClr val="0070C0"/>
                </a:solidFill>
                <a:latin typeface="Arial" charset="0"/>
              </a:rPr>
              <a:t>;</a:t>
            </a:r>
            <a:endParaRPr lang="ru-RU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ru-RU">
                <a:solidFill>
                  <a:srgbClr val="0070C0"/>
                </a:solidFill>
                <a:latin typeface="Arial" charset="0"/>
              </a:rPr>
              <a:t>2. &lt;</a:t>
            </a:r>
            <a:r>
              <a:rPr lang="de-DE">
                <a:solidFill>
                  <a:srgbClr val="0070C0"/>
                </a:solidFill>
                <a:latin typeface="Arial" charset="0"/>
              </a:rPr>
              <a:t>FONT</a:t>
            </a:r>
            <a:r>
              <a:rPr lang="ru-RU">
                <a:solidFill>
                  <a:srgbClr val="0070C0"/>
                </a:solidFill>
                <a:latin typeface="Arial" charset="0"/>
              </a:rPr>
              <a:t>&gt;</a:t>
            </a:r>
            <a:r>
              <a:rPr lang="en-US">
                <a:solidFill>
                  <a:srgbClr val="0070C0"/>
                </a:solidFill>
                <a:latin typeface="Arial" charset="0"/>
              </a:rPr>
              <a:t>;</a:t>
            </a:r>
            <a:endParaRPr lang="ru-RU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ru-RU">
                <a:solidFill>
                  <a:srgbClr val="0070C0"/>
                </a:solidFill>
                <a:latin typeface="Arial" charset="0"/>
              </a:rPr>
              <a:t>3. &lt;</a:t>
            </a:r>
            <a:r>
              <a:rPr lang="de-DE">
                <a:solidFill>
                  <a:srgbClr val="0070C0"/>
                </a:solidFill>
                <a:latin typeface="Arial" charset="0"/>
              </a:rPr>
              <a:t>FINT</a:t>
            </a:r>
            <a:r>
              <a:rPr lang="ru-RU">
                <a:solidFill>
                  <a:srgbClr val="0070C0"/>
                </a:solidFill>
                <a:latin typeface="Arial" charset="0"/>
              </a:rPr>
              <a:t>&gt;</a:t>
            </a:r>
            <a:r>
              <a:rPr lang="en-US">
                <a:solidFill>
                  <a:srgbClr val="0070C0"/>
                </a:solidFill>
                <a:latin typeface="Arial" charset="0"/>
              </a:rPr>
              <a:t>;</a:t>
            </a:r>
            <a:endParaRPr lang="ru-RU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ru-RU">
                <a:solidFill>
                  <a:srgbClr val="0070C0"/>
                </a:solidFill>
                <a:latin typeface="Arial" charset="0"/>
              </a:rPr>
              <a:t>4.&lt;S</a:t>
            </a:r>
            <a:r>
              <a:rPr lang="en-US">
                <a:solidFill>
                  <a:srgbClr val="0070C0"/>
                </a:solidFill>
                <a:latin typeface="Arial" charset="0"/>
              </a:rPr>
              <a:t>IZE</a:t>
            </a:r>
            <a:r>
              <a:rPr lang="ru-RU">
                <a:solidFill>
                  <a:srgbClr val="0070C0"/>
                </a:solidFill>
                <a:latin typeface="Arial" charset="0"/>
              </a:rPr>
              <a:t>&gt;</a:t>
            </a:r>
            <a:r>
              <a:rPr lang="en-US">
                <a:solidFill>
                  <a:srgbClr val="0070C0"/>
                </a:solidFill>
                <a:latin typeface="Arial" charset="0"/>
              </a:rPr>
              <a:t>;</a:t>
            </a:r>
            <a:r>
              <a:rPr lang="ru-RU">
                <a:solidFill>
                  <a:srgbClr val="0070C0"/>
                </a:solidFill>
                <a:latin typeface="Arial" charset="0"/>
              </a:rPr>
              <a:t> </a:t>
            </a:r>
          </a:p>
          <a:p>
            <a:pPr>
              <a:lnSpc>
                <a:spcPct val="150000"/>
              </a:lnSpc>
            </a:pPr>
            <a:r>
              <a:rPr lang="ru-RU" b="1">
                <a:solidFill>
                  <a:srgbClr val="0070C0"/>
                </a:solidFill>
                <a:latin typeface="Arial" charset="0"/>
              </a:rPr>
              <a:t>7. Какие из тегов не являются парными:</a:t>
            </a:r>
            <a:endParaRPr lang="ru-RU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en-US">
                <a:solidFill>
                  <a:srgbClr val="0070C0"/>
                </a:solidFill>
                <a:latin typeface="Arial" charset="0"/>
              </a:rPr>
              <a:t>1. &lt;H1&gt;;</a:t>
            </a:r>
            <a:endParaRPr lang="ru-RU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en-US">
                <a:solidFill>
                  <a:srgbClr val="0070C0"/>
                </a:solidFill>
                <a:latin typeface="Arial" charset="0"/>
              </a:rPr>
              <a:t>2. &lt;BR&gt;;</a:t>
            </a:r>
            <a:endParaRPr lang="ru-RU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en-US">
                <a:solidFill>
                  <a:srgbClr val="0070C0"/>
                </a:solidFill>
                <a:latin typeface="Arial" charset="0"/>
              </a:rPr>
              <a:t>3. &lt;IMG&gt;;</a:t>
            </a:r>
            <a:endParaRPr lang="ru-RU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en-US">
                <a:solidFill>
                  <a:srgbClr val="0070C0"/>
                </a:solidFill>
                <a:latin typeface="Arial" charset="0"/>
              </a:rPr>
              <a:t>4. &lt;TABLE&gt;;</a:t>
            </a:r>
            <a:endParaRPr lang="ru-RU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en-US">
                <a:solidFill>
                  <a:srgbClr val="0070C0"/>
                </a:solidFill>
                <a:latin typeface="Arial" charset="0"/>
              </a:rPr>
              <a:t>5. &lt;A&gt;;</a:t>
            </a:r>
            <a:endParaRPr lang="ru-RU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ru-RU">
                <a:solidFill>
                  <a:srgbClr val="0070C0"/>
                </a:solidFill>
                <a:latin typeface="Arial" charset="0"/>
              </a:rPr>
              <a:t>6. &lt;</a:t>
            </a:r>
            <a:r>
              <a:rPr lang="en-US">
                <a:solidFill>
                  <a:srgbClr val="0070C0"/>
                </a:solidFill>
                <a:latin typeface="Arial" charset="0"/>
              </a:rPr>
              <a:t>LI</a:t>
            </a:r>
            <a:r>
              <a:rPr lang="ru-RU">
                <a:solidFill>
                  <a:srgbClr val="0070C0"/>
                </a:solidFill>
                <a:latin typeface="Arial" charset="0"/>
              </a:rPr>
              <a:t>&gt;</a:t>
            </a:r>
            <a:r>
              <a:rPr lang="en-US">
                <a:solidFill>
                  <a:srgbClr val="0070C0"/>
                </a:solidFill>
                <a:latin typeface="Arial" charset="0"/>
              </a:rPr>
              <a:t>;</a:t>
            </a:r>
            <a:endParaRPr lang="ru-RU">
              <a:solidFill>
                <a:srgbClr val="0070C0"/>
              </a:solidFill>
              <a:latin typeface="Arial" charset="0"/>
            </a:endParaRPr>
          </a:p>
        </p:txBody>
      </p:sp>
      <p:pic>
        <p:nvPicPr>
          <p:cNvPr id="5" name="Picture 7" descr="Computer Accountant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188913"/>
            <a:ext cx="906463" cy="1049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5" y="41275"/>
            <a:ext cx="8642350" cy="1196975"/>
          </a:xfrm>
          <a:prstGeom prst="rect">
            <a:avLst/>
          </a:prstGeom>
          <a:solidFill>
            <a:schemeClr val="accent4">
              <a:lumMod val="60000"/>
              <a:lumOff val="40000"/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03" name="TextBox 2"/>
          <p:cNvSpPr txBox="1">
            <a:spLocks noChangeArrowheads="1"/>
          </p:cNvSpPr>
          <p:nvPr/>
        </p:nvSpPr>
        <p:spPr bwMode="auto">
          <a:xfrm>
            <a:off x="468313" y="404813"/>
            <a:ext cx="813752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0070C0"/>
                </a:solidFill>
              </a:rPr>
              <a:t>«</a:t>
            </a:r>
            <a:r>
              <a:rPr lang="ru-RU" sz="2800">
                <a:solidFill>
                  <a:srgbClr val="0070C0"/>
                </a:solidFill>
              </a:rPr>
              <a:t>Создание </a:t>
            </a:r>
            <a:r>
              <a:rPr lang="en-US" sz="2800">
                <a:solidFill>
                  <a:srgbClr val="0070C0"/>
                </a:solidFill>
                <a:latin typeface="Britannic Bold" pitchFamily="34" charset="0"/>
              </a:rPr>
              <a:t>Web</a:t>
            </a:r>
            <a:r>
              <a:rPr lang="ru-RU" sz="2800">
                <a:solidFill>
                  <a:srgbClr val="0070C0"/>
                </a:solidFill>
              </a:rPr>
              <a:t>-сайта на языке </a:t>
            </a:r>
            <a:r>
              <a:rPr lang="en-US" sz="2800">
                <a:solidFill>
                  <a:srgbClr val="0070C0"/>
                </a:solidFill>
                <a:latin typeface="Britannic Bold" pitchFamily="34" charset="0"/>
              </a:rPr>
              <a:t>HTML</a:t>
            </a:r>
            <a:r>
              <a:rPr lang="ru-RU" sz="2800">
                <a:solidFill>
                  <a:srgbClr val="0070C0"/>
                </a:solidFill>
              </a:rPr>
              <a:t>»</a:t>
            </a:r>
          </a:p>
        </p:txBody>
      </p:sp>
      <p:sp>
        <p:nvSpPr>
          <p:cNvPr id="51204" name="Прямоугольник 3"/>
          <p:cNvSpPr>
            <a:spLocks noChangeArrowheads="1"/>
          </p:cNvSpPr>
          <p:nvPr/>
        </p:nvSpPr>
        <p:spPr bwMode="auto">
          <a:xfrm>
            <a:off x="179388" y="1341438"/>
            <a:ext cx="8713787" cy="517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>
                <a:solidFill>
                  <a:srgbClr val="0070C0"/>
                </a:solidFill>
                <a:latin typeface="Arial" charset="0"/>
              </a:rPr>
              <a:t>8</a:t>
            </a:r>
            <a:r>
              <a:rPr lang="ru-RU" sz="2000" b="1">
                <a:solidFill>
                  <a:srgbClr val="0070C0"/>
                </a:solidFill>
                <a:latin typeface="Arial" charset="0"/>
              </a:rPr>
              <a:t>. Какой из вариантов вставки рисунка правильный?</a:t>
            </a:r>
            <a:endParaRPr lang="ru-RU" sz="2000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ru-RU" sz="2000">
                <a:solidFill>
                  <a:srgbClr val="0070C0"/>
                </a:solidFill>
                <a:latin typeface="Arial" charset="0"/>
              </a:rPr>
              <a:t>1. &lt;IMG SRC="file.gif" ALT="Хороший рисунок"&gt;;</a:t>
            </a:r>
          </a:p>
          <a:p>
            <a:pPr>
              <a:lnSpc>
                <a:spcPct val="150000"/>
              </a:lnSpc>
            </a:pPr>
            <a:r>
              <a:rPr lang="ru-RU" sz="2000">
                <a:solidFill>
                  <a:srgbClr val="0070C0"/>
                </a:solidFill>
                <a:latin typeface="Arial" charset="0"/>
              </a:rPr>
              <a:t>2. &lt;IMC SRG="file.gif' ALT='Хороший рисунок"&gt;;</a:t>
            </a:r>
          </a:p>
          <a:p>
            <a:pPr>
              <a:lnSpc>
                <a:spcPct val="150000"/>
              </a:lnSpc>
            </a:pPr>
            <a:r>
              <a:rPr lang="ru-RU" sz="2000">
                <a:solidFill>
                  <a:srgbClr val="0070C0"/>
                </a:solidFill>
                <a:latin typeface="Arial" charset="0"/>
              </a:rPr>
              <a:t>3. &lt;IMG SRG=file.gif ALT=Хороший рисунок&gt;;</a:t>
            </a:r>
          </a:p>
          <a:p>
            <a:pPr>
              <a:lnSpc>
                <a:spcPct val="150000"/>
              </a:lnSpc>
            </a:pPr>
            <a:r>
              <a:rPr lang="ru-RU" sz="2000">
                <a:solidFill>
                  <a:srgbClr val="0070C0"/>
                </a:solidFill>
                <a:latin typeface="Arial" charset="0"/>
              </a:rPr>
              <a:t>4. &lt;</a:t>
            </a:r>
            <a:r>
              <a:rPr lang="en-US" sz="2000">
                <a:solidFill>
                  <a:srgbClr val="0070C0"/>
                </a:solidFill>
                <a:latin typeface="Arial" charset="0"/>
              </a:rPr>
              <a:t>IMG SRC</a:t>
            </a:r>
            <a:r>
              <a:rPr lang="ru-RU" sz="2000">
                <a:solidFill>
                  <a:srgbClr val="0070C0"/>
                </a:solidFill>
                <a:latin typeface="Arial" charset="0"/>
              </a:rPr>
              <a:t>=</a:t>
            </a:r>
            <a:r>
              <a:rPr lang="en-US" sz="2000">
                <a:solidFill>
                  <a:srgbClr val="0070C0"/>
                </a:solidFill>
                <a:latin typeface="Arial" charset="0"/>
              </a:rPr>
              <a:t>file</a:t>
            </a:r>
            <a:r>
              <a:rPr lang="ru-RU" sz="2000">
                <a:solidFill>
                  <a:srgbClr val="0070C0"/>
                </a:solidFill>
                <a:latin typeface="Arial" charset="0"/>
              </a:rPr>
              <a:t>.</a:t>
            </a:r>
            <a:r>
              <a:rPr lang="en-US" sz="2000">
                <a:solidFill>
                  <a:srgbClr val="0070C0"/>
                </a:solidFill>
                <a:latin typeface="Arial" charset="0"/>
              </a:rPr>
              <a:t>gif</a:t>
            </a:r>
            <a:r>
              <a:rPr lang="ru-RU" sz="2000">
                <a:solidFill>
                  <a:srgbClr val="0070C0"/>
                </a:solidFill>
                <a:latin typeface="Arial" charset="0"/>
              </a:rPr>
              <a:t> ALT="Хороший рисунок"&gt;&gt;;</a:t>
            </a:r>
          </a:p>
          <a:p>
            <a:pPr>
              <a:lnSpc>
                <a:spcPct val="150000"/>
              </a:lnSpc>
            </a:pPr>
            <a:r>
              <a:rPr lang="ru-RU" sz="2000">
                <a:solidFill>
                  <a:srgbClr val="0070C0"/>
                </a:solidFill>
                <a:latin typeface="Arial" charset="0"/>
              </a:rPr>
              <a:t> </a:t>
            </a:r>
          </a:p>
          <a:p>
            <a:pPr>
              <a:lnSpc>
                <a:spcPct val="150000"/>
              </a:lnSpc>
            </a:pPr>
            <a:r>
              <a:rPr lang="en-US" sz="2000" b="1">
                <a:solidFill>
                  <a:srgbClr val="0070C0"/>
                </a:solidFill>
                <a:latin typeface="Arial" charset="0"/>
              </a:rPr>
              <a:t>9</a:t>
            </a:r>
            <a:r>
              <a:rPr lang="ru-RU" sz="2000" b="1">
                <a:solidFill>
                  <a:srgbClr val="0070C0"/>
                </a:solidFill>
                <a:latin typeface="Arial" charset="0"/>
              </a:rPr>
              <a:t>. Что делает тег &lt;P&gt; ?</a:t>
            </a:r>
            <a:endParaRPr lang="ru-RU" sz="2000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ru-RU" sz="2000">
                <a:solidFill>
                  <a:srgbClr val="0070C0"/>
                </a:solidFill>
                <a:latin typeface="Arial" charset="0"/>
              </a:rPr>
              <a:t>1. Оформляет выделенный участок текста курсивом;</a:t>
            </a:r>
          </a:p>
          <a:p>
            <a:pPr>
              <a:lnSpc>
                <a:spcPct val="150000"/>
              </a:lnSpc>
            </a:pPr>
            <a:r>
              <a:rPr lang="ru-RU" sz="2000">
                <a:solidFill>
                  <a:srgbClr val="0070C0"/>
                </a:solidFill>
                <a:latin typeface="Arial" charset="0"/>
              </a:rPr>
              <a:t>2. Создает абзац;</a:t>
            </a:r>
          </a:p>
          <a:p>
            <a:pPr>
              <a:lnSpc>
                <a:spcPct val="150000"/>
              </a:lnSpc>
            </a:pPr>
            <a:r>
              <a:rPr lang="ru-RU" sz="2000">
                <a:solidFill>
                  <a:srgbClr val="0070C0"/>
                </a:solidFill>
                <a:latin typeface="Arial" charset="0"/>
              </a:rPr>
              <a:t>3. Выделяет текст полужирным шрифтом;</a:t>
            </a:r>
          </a:p>
          <a:p>
            <a:pPr>
              <a:lnSpc>
                <a:spcPct val="150000"/>
              </a:lnSpc>
            </a:pPr>
            <a:r>
              <a:rPr lang="ru-RU" sz="2000">
                <a:solidFill>
                  <a:srgbClr val="0070C0"/>
                </a:solidFill>
                <a:latin typeface="Arial" charset="0"/>
              </a:rPr>
              <a:t>4. Вставляет пробелы перед следующим словом текста;</a:t>
            </a:r>
          </a:p>
        </p:txBody>
      </p:sp>
      <p:pic>
        <p:nvPicPr>
          <p:cNvPr id="5" name="Picture 7" descr="Computer Accountant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188913"/>
            <a:ext cx="906463" cy="1049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5" y="41275"/>
            <a:ext cx="8642350" cy="1196975"/>
          </a:xfrm>
          <a:prstGeom prst="rect">
            <a:avLst/>
          </a:prstGeom>
          <a:solidFill>
            <a:schemeClr val="accent4">
              <a:lumMod val="60000"/>
              <a:lumOff val="40000"/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227" name="TextBox 2"/>
          <p:cNvSpPr txBox="1">
            <a:spLocks noChangeArrowheads="1"/>
          </p:cNvSpPr>
          <p:nvPr/>
        </p:nvSpPr>
        <p:spPr bwMode="auto">
          <a:xfrm>
            <a:off x="539750" y="404813"/>
            <a:ext cx="813752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0070C0"/>
                </a:solidFill>
              </a:rPr>
              <a:t>«</a:t>
            </a:r>
            <a:r>
              <a:rPr lang="ru-RU" sz="2800">
                <a:solidFill>
                  <a:srgbClr val="0070C0"/>
                </a:solidFill>
              </a:rPr>
              <a:t>Создание </a:t>
            </a:r>
            <a:r>
              <a:rPr lang="en-US" sz="2800">
                <a:solidFill>
                  <a:srgbClr val="0070C0"/>
                </a:solidFill>
                <a:latin typeface="Britannic Bold" pitchFamily="34" charset="0"/>
              </a:rPr>
              <a:t>Web</a:t>
            </a:r>
            <a:r>
              <a:rPr lang="ru-RU" sz="2800">
                <a:solidFill>
                  <a:srgbClr val="0070C0"/>
                </a:solidFill>
              </a:rPr>
              <a:t>-сайта на языке </a:t>
            </a:r>
            <a:r>
              <a:rPr lang="en-US" sz="2800">
                <a:solidFill>
                  <a:srgbClr val="0070C0"/>
                </a:solidFill>
                <a:latin typeface="Britannic Bold" pitchFamily="34" charset="0"/>
              </a:rPr>
              <a:t>HTML</a:t>
            </a:r>
            <a:r>
              <a:rPr lang="ru-RU" sz="2800">
                <a:solidFill>
                  <a:srgbClr val="0070C0"/>
                </a:solidFill>
              </a:rPr>
              <a:t>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2875" y="1412875"/>
            <a:ext cx="8642350" cy="27082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ru-RU" sz="2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2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sz="2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Какая структура таблицы правильная?</a:t>
            </a:r>
            <a:endParaRPr lang="en-US" sz="2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ru-RU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Первая</a:t>
            </a:r>
            <a:r>
              <a:rPr lang="en-US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20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ru-RU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Вторая</a:t>
            </a:r>
            <a:r>
              <a:rPr lang="en-US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20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ru-RU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Третья</a:t>
            </a:r>
            <a:r>
              <a:rPr lang="en-US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20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ru-RU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Четвертая</a:t>
            </a:r>
            <a:r>
              <a:rPr lang="en-US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20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692275" y="4149725"/>
          <a:ext cx="5268913" cy="23034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17360"/>
                <a:gridCol w="1317360"/>
                <a:gridCol w="1317360"/>
                <a:gridCol w="1317360"/>
              </a:tblGrid>
              <a:tr h="2559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rgbClr val="00B0F0">
                        <a:alpha val="1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rgbClr val="00B0F0">
                        <a:alpha val="1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rgbClr val="00B0F0">
                        <a:alpha val="1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rgbClr val="00B0F0">
                        <a:alpha val="17000"/>
                      </a:srgbClr>
                    </a:solidFill>
                  </a:tcPr>
                </a:tc>
              </a:tr>
              <a:tr h="20472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&lt;TABLE&gt;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&lt;TR&gt;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&lt;TD&gt;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&lt;/TR&gt;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&lt;/TD&gt;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&lt;/TABLE&gt;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rgbClr val="00B0F0">
                        <a:alpha val="1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&lt;TABLE&gt;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&lt;TD&gt;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&lt;TR&gt;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&lt;/TD&gt;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&lt;/TR&gt;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&lt;/TABLE&gt;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rgbClr val="00B0F0">
                        <a:alpha val="1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&lt;TABLE&gt;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&lt;TR&gt;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&lt;/TR&gt;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&lt;TD&gt;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&lt;/TD&gt;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&lt;/TABLE&gt;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rgbClr val="00B0F0">
                        <a:alpha val="1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&lt;TABLE&gt;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&lt;TR&gt;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&lt;TD&gt;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&lt;/TD&gt;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&lt;/TR&gt;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&lt;/TABLE&gt;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rgbClr val="00B0F0">
                        <a:alpha val="17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52246" name="TextBox 7"/>
          <p:cNvSpPr txBox="1">
            <a:spLocks noChangeArrowheads="1"/>
          </p:cNvSpPr>
          <p:nvPr/>
        </p:nvSpPr>
        <p:spPr bwMode="auto">
          <a:xfrm>
            <a:off x="7164388" y="5954713"/>
            <a:ext cx="9350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0070C0"/>
                </a:solidFill>
                <a:hlinkClick r:id="rId2" action="ppaction://hlinksldjump"/>
              </a:rPr>
              <a:t>Назад</a:t>
            </a:r>
            <a:endParaRPr lang="ru-RU" b="1">
              <a:solidFill>
                <a:srgbClr val="0070C0"/>
              </a:solidFill>
            </a:endParaRPr>
          </a:p>
        </p:txBody>
      </p:sp>
      <p:pic>
        <p:nvPicPr>
          <p:cNvPr id="8" name="Picture 7" descr="Computer Accountant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188913"/>
            <a:ext cx="906463" cy="1049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5" y="41275"/>
            <a:ext cx="8642350" cy="1196975"/>
          </a:xfrm>
          <a:prstGeom prst="rect">
            <a:avLst/>
          </a:prstGeom>
          <a:solidFill>
            <a:schemeClr val="accent4">
              <a:lumMod val="60000"/>
              <a:lumOff val="40000"/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251" name="TextBox 2"/>
          <p:cNvSpPr txBox="1">
            <a:spLocks noChangeArrowheads="1"/>
          </p:cNvSpPr>
          <p:nvPr/>
        </p:nvSpPr>
        <p:spPr bwMode="auto">
          <a:xfrm>
            <a:off x="611188" y="404813"/>
            <a:ext cx="813752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0070C0"/>
                </a:solidFill>
              </a:rPr>
              <a:t>«</a:t>
            </a:r>
            <a:r>
              <a:rPr lang="ru-RU" sz="2800">
                <a:solidFill>
                  <a:srgbClr val="0070C0"/>
                </a:solidFill>
              </a:rPr>
              <a:t>Создание </a:t>
            </a:r>
            <a:r>
              <a:rPr lang="en-US" sz="2800">
                <a:solidFill>
                  <a:srgbClr val="0070C0"/>
                </a:solidFill>
                <a:latin typeface="Britannic Bold" pitchFamily="34" charset="0"/>
              </a:rPr>
              <a:t>Web</a:t>
            </a:r>
            <a:r>
              <a:rPr lang="ru-RU" sz="2800">
                <a:solidFill>
                  <a:srgbClr val="0070C0"/>
                </a:solidFill>
              </a:rPr>
              <a:t>-сайта на языке </a:t>
            </a:r>
            <a:r>
              <a:rPr lang="en-US" sz="2800">
                <a:solidFill>
                  <a:srgbClr val="0070C0"/>
                </a:solidFill>
                <a:latin typeface="Britannic Bold" pitchFamily="34" charset="0"/>
              </a:rPr>
              <a:t>HTML</a:t>
            </a:r>
            <a:r>
              <a:rPr lang="ru-RU" sz="2800">
                <a:solidFill>
                  <a:srgbClr val="0070C0"/>
                </a:solidFill>
              </a:rPr>
              <a:t>»</a:t>
            </a:r>
          </a:p>
        </p:txBody>
      </p:sp>
      <p:pic>
        <p:nvPicPr>
          <p:cNvPr id="4" name="Picture 7" descr="Computer Accountant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188913"/>
            <a:ext cx="906463" cy="1049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950" y="3175"/>
            <a:ext cx="8642350" cy="1196975"/>
          </a:xfrm>
          <a:prstGeom prst="rect">
            <a:avLst/>
          </a:prstGeom>
          <a:solidFill>
            <a:schemeClr val="accent4">
              <a:lumMod val="60000"/>
              <a:lumOff val="40000"/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smtClean="0">
                <a:solidFill>
                  <a:srgbClr val="0070C0"/>
                </a:solidFill>
              </a:rPr>
              <a:t>Стиль </a:t>
            </a:r>
            <a:r>
              <a:rPr lang="ru-RU" sz="3200" dirty="0">
                <a:solidFill>
                  <a:srgbClr val="0070C0"/>
                </a:solidFill>
              </a:rPr>
              <a:t>шрифта (гарнитура, размер, цвет):</a:t>
            </a:r>
          </a:p>
        </p:txBody>
      </p:sp>
      <p:sp>
        <p:nvSpPr>
          <p:cNvPr id="13315" name="TextBox 2"/>
          <p:cNvSpPr txBox="1">
            <a:spLocks noChangeArrowheads="1"/>
          </p:cNvSpPr>
          <p:nvPr/>
        </p:nvSpPr>
        <p:spPr bwMode="auto">
          <a:xfrm>
            <a:off x="215900" y="1330325"/>
            <a:ext cx="8424863" cy="507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>
                <a:solidFill>
                  <a:srgbClr val="0070C0"/>
                </a:solidFill>
                <a:latin typeface="Arial" charset="0"/>
              </a:rPr>
              <a:t>&lt;FONT&gt;…&lt;/FONT&gt;</a:t>
            </a:r>
            <a:endParaRPr lang="ru-RU" sz="2400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ru-RU" sz="2400">
                <a:solidFill>
                  <a:srgbClr val="0070C0"/>
                </a:solidFill>
                <a:latin typeface="Arial" charset="0"/>
              </a:rPr>
              <a:t>Тег &lt;FONT&gt; должен иметь хотя бы один из трёх возможных атрибутов:</a:t>
            </a:r>
          </a:p>
          <a:p>
            <a:pPr>
              <a:lnSpc>
                <a:spcPct val="150000"/>
              </a:lnSpc>
            </a:pPr>
            <a:r>
              <a:rPr lang="ru-RU" sz="2400">
                <a:solidFill>
                  <a:srgbClr val="0070C0"/>
                </a:solidFill>
                <a:latin typeface="Arial" charset="0"/>
              </a:rPr>
              <a:t>Размер шрифта size="значение" (значения целые числа от 1 до 7)</a:t>
            </a:r>
            <a:br>
              <a:rPr lang="ru-RU" sz="2400">
                <a:solidFill>
                  <a:srgbClr val="0070C0"/>
                </a:solidFill>
                <a:latin typeface="Arial" charset="0"/>
              </a:rPr>
            </a:br>
            <a:r>
              <a:rPr lang="ru-RU" sz="2400">
                <a:solidFill>
                  <a:srgbClr val="0070C0"/>
                </a:solidFill>
                <a:latin typeface="Arial" charset="0"/>
              </a:rPr>
              <a:t>Цвет шрифта color="значение"</a:t>
            </a:r>
            <a:br>
              <a:rPr lang="ru-RU" sz="2400">
                <a:solidFill>
                  <a:srgbClr val="0070C0"/>
                </a:solidFill>
                <a:latin typeface="Arial" charset="0"/>
              </a:rPr>
            </a:br>
            <a:r>
              <a:rPr lang="ru-RU" sz="2400">
                <a:solidFill>
                  <a:srgbClr val="0070C0"/>
                </a:solidFill>
                <a:latin typeface="Arial" charset="0"/>
              </a:rPr>
              <a:t>Значение – название цвета или его 16-й код,например </a:t>
            </a:r>
            <a:br>
              <a:rPr lang="ru-RU" sz="2400">
                <a:solidFill>
                  <a:srgbClr val="0070C0"/>
                </a:solidFill>
                <a:latin typeface="Arial" charset="0"/>
              </a:rPr>
            </a:br>
            <a:r>
              <a:rPr lang="ru-RU" sz="2400">
                <a:solidFill>
                  <a:srgbClr val="0070C0"/>
                </a:solidFill>
                <a:latin typeface="Arial" charset="0"/>
              </a:rPr>
              <a:t>&lt;FONT color="red"&gt; привет&lt;/FONT&gt;</a:t>
            </a:r>
            <a:br>
              <a:rPr lang="ru-RU" sz="2400">
                <a:solidFill>
                  <a:srgbClr val="0070C0"/>
                </a:solidFill>
                <a:latin typeface="Arial" charset="0"/>
              </a:rPr>
            </a:br>
            <a:r>
              <a:rPr lang="ru-RU" sz="2400">
                <a:solidFill>
                  <a:srgbClr val="0070C0"/>
                </a:solidFill>
                <a:latin typeface="Arial" charset="0"/>
              </a:rPr>
              <a:t>&lt; FONT color=#cc0000&gt; привет&lt;/FONT&gt;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"/>
          <p:cNvSpPr txBox="1">
            <a:spLocks noChangeArrowheads="1"/>
          </p:cNvSpPr>
          <p:nvPr/>
        </p:nvSpPr>
        <p:spPr bwMode="auto">
          <a:xfrm>
            <a:off x="323850" y="1557338"/>
            <a:ext cx="8351838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>
                <a:solidFill>
                  <a:srgbClr val="0070C0"/>
                </a:solidFill>
                <a:latin typeface="Arial" charset="0"/>
              </a:rPr>
              <a:t>Гарнитура (вид шрифта) FACE="значение",например</a:t>
            </a:r>
            <a:br>
              <a:rPr lang="ru-RU" sz="2400">
                <a:solidFill>
                  <a:srgbClr val="0070C0"/>
                </a:solidFill>
                <a:latin typeface="Arial" charset="0"/>
              </a:rPr>
            </a:br>
            <a:r>
              <a:rPr lang="ru-RU" sz="2400">
                <a:solidFill>
                  <a:srgbClr val="0070C0"/>
                </a:solidFill>
                <a:latin typeface="Arial" charset="0"/>
              </a:rPr>
              <a:t>&lt;FONT FACE="Arial"&gt; привет&lt;/FONT&gt;</a:t>
            </a:r>
          </a:p>
          <a:p>
            <a:pPr>
              <a:lnSpc>
                <a:spcPct val="150000"/>
              </a:lnSpc>
            </a:pPr>
            <a:r>
              <a:rPr lang="ru-RU" sz="2400">
                <a:solidFill>
                  <a:srgbClr val="0070C0"/>
                </a:solidFill>
                <a:latin typeface="Arial" charset="0"/>
              </a:rPr>
              <a:t>Пример &lt;FONT size="7" color="red" face="Arial"&gt; привет&lt;/FONT&gt; (слово привет имеет размер 7, красного цвета, вид шрифта Arial).</a:t>
            </a:r>
          </a:p>
          <a:p>
            <a:pPr>
              <a:lnSpc>
                <a:spcPct val="150000"/>
              </a:lnSpc>
            </a:pPr>
            <a:endParaRPr lang="ru-RU" sz="2400">
              <a:solidFill>
                <a:srgbClr val="0070C0"/>
              </a:solidFill>
              <a:latin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950" y="3175"/>
            <a:ext cx="8642350" cy="1196975"/>
          </a:xfrm>
          <a:prstGeom prst="rect">
            <a:avLst/>
          </a:prstGeom>
          <a:solidFill>
            <a:schemeClr val="accent4">
              <a:lumMod val="60000"/>
              <a:lumOff val="40000"/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smtClean="0">
                <a:solidFill>
                  <a:srgbClr val="0070C0"/>
                </a:solidFill>
              </a:rPr>
              <a:t>Стиль </a:t>
            </a:r>
            <a:r>
              <a:rPr lang="ru-RU" sz="3200" dirty="0">
                <a:solidFill>
                  <a:srgbClr val="0070C0"/>
                </a:solidFill>
              </a:rPr>
              <a:t>шрифта (гарнитура, размер, цвет):</a:t>
            </a:r>
          </a:p>
        </p:txBody>
      </p:sp>
      <p:sp>
        <p:nvSpPr>
          <p:cNvPr id="14340" name="TextBox 4"/>
          <p:cNvSpPr txBox="1">
            <a:spLocks noChangeArrowheads="1"/>
          </p:cNvSpPr>
          <p:nvPr/>
        </p:nvSpPr>
        <p:spPr bwMode="auto">
          <a:xfrm>
            <a:off x="323850" y="4652963"/>
            <a:ext cx="76327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0070C0"/>
                </a:solidFill>
                <a:latin typeface="Arial" charset="0"/>
              </a:rPr>
              <a:t>Перевод строки: &lt;BR&gt;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6363" y="41275"/>
            <a:ext cx="8642350" cy="1196975"/>
          </a:xfrm>
          <a:prstGeom prst="rect">
            <a:avLst/>
          </a:prstGeom>
          <a:solidFill>
            <a:schemeClr val="accent4">
              <a:lumMod val="60000"/>
              <a:lumOff val="40000"/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363" name="Прямоугольник 1"/>
          <p:cNvSpPr>
            <a:spLocks noChangeArrowheads="1"/>
          </p:cNvSpPr>
          <p:nvPr/>
        </p:nvSpPr>
        <p:spPr bwMode="auto">
          <a:xfrm>
            <a:off x="106363" y="119063"/>
            <a:ext cx="864235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 </a:t>
            </a:r>
            <a:r>
              <a:rPr lang="ru-RU" sz="3200">
                <a:solidFill>
                  <a:srgbClr val="0070C0"/>
                </a:solidFill>
              </a:rPr>
              <a:t>Задание цвета всего текста и фона документа</a:t>
            </a:r>
          </a:p>
        </p:txBody>
      </p:sp>
      <p:sp>
        <p:nvSpPr>
          <p:cNvPr id="15364" name="TextBox 3"/>
          <p:cNvSpPr txBox="1">
            <a:spLocks noChangeArrowheads="1"/>
          </p:cNvSpPr>
          <p:nvPr/>
        </p:nvSpPr>
        <p:spPr bwMode="auto">
          <a:xfrm>
            <a:off x="106363" y="1484313"/>
            <a:ext cx="9037637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>
                <a:solidFill>
                  <a:srgbClr val="0070C0"/>
                </a:solidFill>
              </a:rPr>
              <a:t>Описываются в начальном теге тела документа </a:t>
            </a:r>
            <a:r>
              <a:rPr lang="ru-RU" sz="2400" b="1">
                <a:solidFill>
                  <a:srgbClr val="0070C0"/>
                </a:solidFill>
              </a:rPr>
              <a:t>&lt;BODY&gt;</a:t>
            </a:r>
            <a:endParaRPr lang="ru-RU" sz="240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2400" b="1">
                <a:solidFill>
                  <a:srgbClr val="0070C0"/>
                </a:solidFill>
              </a:rPr>
              <a:t>&lt;BODY BGCOLOR</a:t>
            </a:r>
            <a:r>
              <a:rPr lang="ru-RU" sz="2400">
                <a:solidFill>
                  <a:srgbClr val="0070C0"/>
                </a:solidFill>
              </a:rPr>
              <a:t>=цвет фона документа </a:t>
            </a:r>
            <a:r>
              <a:rPr lang="ru-RU" sz="2400" b="1">
                <a:solidFill>
                  <a:srgbClr val="0070C0"/>
                </a:solidFill>
              </a:rPr>
              <a:t>TEXT</a:t>
            </a:r>
            <a:r>
              <a:rPr lang="ru-RU" sz="2400">
                <a:solidFill>
                  <a:srgbClr val="0070C0"/>
                </a:solidFill>
              </a:rPr>
              <a:t>=цвет текста </a:t>
            </a:r>
            <a:r>
              <a:rPr lang="ru-RU" sz="2400" b="1">
                <a:solidFill>
                  <a:srgbClr val="0070C0"/>
                </a:solidFill>
              </a:rPr>
              <a:t>&gt;.</a:t>
            </a:r>
            <a:endParaRPr lang="ru-RU" sz="2400">
              <a:solidFill>
                <a:srgbClr val="0070C0"/>
              </a:solidFill>
            </a:endParaRPr>
          </a:p>
        </p:txBody>
      </p:sp>
      <p:sp>
        <p:nvSpPr>
          <p:cNvPr id="15365" name="TextBox 4"/>
          <p:cNvSpPr txBox="1">
            <a:spLocks noChangeArrowheads="1"/>
          </p:cNvSpPr>
          <p:nvPr/>
        </p:nvSpPr>
        <p:spPr bwMode="auto">
          <a:xfrm>
            <a:off x="179388" y="3238500"/>
            <a:ext cx="8569325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>
                <a:solidFill>
                  <a:srgbClr val="0070C0"/>
                </a:solidFill>
              </a:rPr>
              <a:t>Тегами </a:t>
            </a:r>
            <a:r>
              <a:rPr lang="ru-RU" sz="2400" b="1">
                <a:solidFill>
                  <a:srgbClr val="0070C0"/>
                </a:solidFill>
              </a:rPr>
              <a:t>&lt;H</a:t>
            </a:r>
            <a:r>
              <a:rPr lang="ru-RU" sz="2400" b="1" baseline="-25000">
                <a:solidFill>
                  <a:srgbClr val="0070C0"/>
                </a:solidFill>
              </a:rPr>
              <a:t>n</a:t>
            </a:r>
            <a:r>
              <a:rPr lang="ru-RU" sz="2400" b="1">
                <a:solidFill>
                  <a:srgbClr val="0070C0"/>
                </a:solidFill>
              </a:rPr>
              <a:t>&gt;….&lt;/H</a:t>
            </a:r>
            <a:r>
              <a:rPr lang="ru-RU" sz="2400" b="1" baseline="-25000">
                <a:solidFill>
                  <a:srgbClr val="0070C0"/>
                </a:solidFill>
              </a:rPr>
              <a:t>n</a:t>
            </a:r>
            <a:r>
              <a:rPr lang="ru-RU" sz="2400" b="1">
                <a:solidFill>
                  <a:srgbClr val="0070C0"/>
                </a:solidFill>
              </a:rPr>
              <a:t>&gt; </a:t>
            </a:r>
            <a:r>
              <a:rPr lang="ru-RU" sz="2400">
                <a:solidFill>
                  <a:srgbClr val="0070C0"/>
                </a:solidFill>
              </a:rPr>
              <a:t>оформляют заключенный в них текст. Значения n меняются от 1до 6, при этом текст выводится от более крупного к более мелкому. Теги </a:t>
            </a:r>
            <a:r>
              <a:rPr lang="en-US" sz="2400" b="1">
                <a:solidFill>
                  <a:srgbClr val="0070C0"/>
                </a:solidFill>
              </a:rPr>
              <a:t>&lt;H</a:t>
            </a:r>
            <a:r>
              <a:rPr lang="en-US" sz="2400" b="1" baseline="-25000">
                <a:solidFill>
                  <a:srgbClr val="0070C0"/>
                </a:solidFill>
              </a:rPr>
              <a:t>n</a:t>
            </a:r>
            <a:r>
              <a:rPr lang="en-US" sz="2400" b="1">
                <a:solidFill>
                  <a:srgbClr val="0070C0"/>
                </a:solidFill>
              </a:rPr>
              <a:t>&gt;….&lt;/H</a:t>
            </a:r>
            <a:r>
              <a:rPr lang="en-US" sz="2400" b="1" baseline="-25000">
                <a:solidFill>
                  <a:srgbClr val="0070C0"/>
                </a:solidFill>
              </a:rPr>
              <a:t>n</a:t>
            </a:r>
            <a:r>
              <a:rPr lang="en-US" sz="2400" b="1">
                <a:solidFill>
                  <a:srgbClr val="0070C0"/>
                </a:solidFill>
              </a:rPr>
              <a:t>&gt; </a:t>
            </a:r>
            <a:r>
              <a:rPr lang="ru-RU" sz="2400">
                <a:solidFill>
                  <a:srgbClr val="0070C0"/>
                </a:solidFill>
              </a:rPr>
              <a:t>могут иметь атрибуты</a:t>
            </a:r>
            <a:r>
              <a:rPr lang="en-US" sz="2400" b="1">
                <a:solidFill>
                  <a:srgbClr val="0070C0"/>
                </a:solidFill>
              </a:rPr>
              <a:t> ALIGN=CENTER, LEFT, RIGHT.</a:t>
            </a:r>
            <a:endParaRPr lang="ru-RU" sz="2400">
              <a:solidFill>
                <a:srgbClr val="0070C0"/>
              </a:solidFill>
            </a:endParaRPr>
          </a:p>
          <a:p>
            <a:pPr algn="just">
              <a:lnSpc>
                <a:spcPct val="150000"/>
              </a:lnSpc>
            </a:pPr>
            <a:endParaRPr lang="ru-RU" sz="240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3"/>
          <p:cNvSpPr txBox="1">
            <a:spLocks noChangeArrowheads="1"/>
          </p:cNvSpPr>
          <p:nvPr/>
        </p:nvSpPr>
        <p:spPr bwMode="auto">
          <a:xfrm>
            <a:off x="250825" y="1412875"/>
            <a:ext cx="849788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b="1">
                <a:solidFill>
                  <a:srgbClr val="0070C0"/>
                </a:solidFill>
              </a:rPr>
              <a:t>Тег &lt;P&gt; …&lt;/P&gt;</a:t>
            </a:r>
            <a:r>
              <a:rPr lang="ru-RU">
                <a:solidFill>
                  <a:srgbClr val="0070C0"/>
                </a:solidFill>
              </a:rPr>
              <a:t>- начинает абзац с новой строки. Новый абзац отделяется от предыдущего двойным межстрочным интервалом.</a:t>
            </a:r>
          </a:p>
          <a:p>
            <a:endParaRPr lang="ru-RU"/>
          </a:p>
        </p:txBody>
      </p:sp>
      <p:sp>
        <p:nvSpPr>
          <p:cNvPr id="16387" name="TextBox 4"/>
          <p:cNvSpPr txBox="1">
            <a:spLocks noChangeArrowheads="1"/>
          </p:cNvSpPr>
          <p:nvPr/>
        </p:nvSpPr>
        <p:spPr bwMode="auto">
          <a:xfrm>
            <a:off x="250825" y="2484438"/>
            <a:ext cx="864235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0070C0"/>
                </a:solidFill>
              </a:rPr>
              <a:t>Выравнивание текста по абзацам:</a:t>
            </a:r>
            <a:endParaRPr lang="ru-RU" sz="2800">
              <a:solidFill>
                <a:srgbClr val="0070C0"/>
              </a:solidFill>
            </a:endParaRPr>
          </a:p>
          <a:p>
            <a:pPr algn="ctr"/>
            <a:endParaRPr lang="ru-RU"/>
          </a:p>
        </p:txBody>
      </p:sp>
      <p:sp>
        <p:nvSpPr>
          <p:cNvPr id="16388" name="Прямоугольник 8"/>
          <p:cNvSpPr>
            <a:spLocks noChangeArrowheads="1"/>
          </p:cNvSpPr>
          <p:nvPr/>
        </p:nvSpPr>
        <p:spPr bwMode="auto">
          <a:xfrm>
            <a:off x="273050" y="3271838"/>
            <a:ext cx="8620125" cy="112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>
                <a:solidFill>
                  <a:srgbClr val="0070C0"/>
                </a:solidFill>
              </a:rPr>
              <a:t>&lt;P ALIGN=CENTER&gt; …&lt;/P&gt; </a:t>
            </a:r>
            <a:r>
              <a:rPr lang="en-US" sz="2400">
                <a:solidFill>
                  <a:srgbClr val="0070C0"/>
                </a:solidFill>
              </a:rPr>
              <a:t>- </a:t>
            </a:r>
            <a:r>
              <a:rPr lang="ru-RU" sz="2400">
                <a:solidFill>
                  <a:srgbClr val="0070C0"/>
                </a:solidFill>
              </a:rPr>
              <a:t>по центру</a:t>
            </a:r>
          </a:p>
          <a:p>
            <a:pPr algn="just">
              <a:lnSpc>
                <a:spcPct val="150000"/>
              </a:lnSpc>
            </a:pPr>
            <a:r>
              <a:rPr lang="en-US" sz="2400" b="1">
                <a:solidFill>
                  <a:srgbClr val="0070C0"/>
                </a:solidFill>
              </a:rPr>
              <a:t>&lt;P ALIGN=JUSTIFY&gt;…&lt;/P&gt; - </a:t>
            </a:r>
            <a:r>
              <a:rPr lang="ru-RU" sz="2400">
                <a:solidFill>
                  <a:srgbClr val="0070C0"/>
                </a:solidFill>
              </a:rPr>
              <a:t>по ширине</a:t>
            </a:r>
          </a:p>
        </p:txBody>
      </p:sp>
      <p:sp>
        <p:nvSpPr>
          <p:cNvPr id="16389" name="Прямоугольник 9"/>
          <p:cNvSpPr>
            <a:spLocks noChangeArrowheads="1"/>
          </p:cNvSpPr>
          <p:nvPr/>
        </p:nvSpPr>
        <p:spPr bwMode="auto">
          <a:xfrm>
            <a:off x="323850" y="4419600"/>
            <a:ext cx="8496300" cy="112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b="1">
                <a:solidFill>
                  <a:srgbClr val="0070C0"/>
                </a:solidFill>
              </a:rPr>
              <a:t>&lt;P ALIGN=LEFT&gt;... &lt;/P&gt; </a:t>
            </a:r>
            <a:r>
              <a:rPr lang="ru-RU" sz="2400">
                <a:solidFill>
                  <a:srgbClr val="0070C0"/>
                </a:solidFill>
              </a:rPr>
              <a:t>- по левому краю</a:t>
            </a:r>
          </a:p>
          <a:p>
            <a:pPr algn="just">
              <a:lnSpc>
                <a:spcPct val="150000"/>
              </a:lnSpc>
            </a:pPr>
            <a:r>
              <a:rPr lang="ru-RU" sz="2400" b="1">
                <a:solidFill>
                  <a:srgbClr val="0070C0"/>
                </a:solidFill>
              </a:rPr>
              <a:t>&lt;P ALIGN=RIGHT&gt;...&lt;/P&gt; - </a:t>
            </a:r>
            <a:r>
              <a:rPr lang="ru-RU" sz="2400">
                <a:solidFill>
                  <a:srgbClr val="0070C0"/>
                </a:solidFill>
              </a:rPr>
              <a:t>по правому краю</a:t>
            </a:r>
          </a:p>
        </p:txBody>
      </p:sp>
      <p:sp>
        <p:nvSpPr>
          <p:cNvPr id="16390" name="Прямоугольник 10"/>
          <p:cNvSpPr>
            <a:spLocks noChangeArrowheads="1"/>
          </p:cNvSpPr>
          <p:nvPr/>
        </p:nvSpPr>
        <p:spPr bwMode="auto">
          <a:xfrm>
            <a:off x="611188" y="404813"/>
            <a:ext cx="76136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 </a:t>
            </a:r>
            <a:r>
              <a:rPr lang="ru-RU" sz="3200">
                <a:solidFill>
                  <a:srgbClr val="0070C0"/>
                </a:solidFill>
              </a:rPr>
              <a:t>Форматирование текста по абзацам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06363" y="41275"/>
            <a:ext cx="8642350" cy="1196975"/>
          </a:xfrm>
          <a:prstGeom prst="rect">
            <a:avLst/>
          </a:prstGeom>
          <a:solidFill>
            <a:schemeClr val="accent4">
              <a:lumMod val="60000"/>
              <a:lumOff val="40000"/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рямоугольник 1"/>
          <p:cNvSpPr>
            <a:spLocks noChangeArrowheads="1"/>
          </p:cNvSpPr>
          <p:nvPr/>
        </p:nvSpPr>
        <p:spPr bwMode="auto">
          <a:xfrm>
            <a:off x="628650" y="433388"/>
            <a:ext cx="8280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solidFill>
                  <a:srgbClr val="0070C0"/>
                </a:solidFill>
              </a:rPr>
              <a:t>Простые списки</a:t>
            </a:r>
          </a:p>
        </p:txBody>
      </p:sp>
      <p:sp>
        <p:nvSpPr>
          <p:cNvPr id="17411" name="Прямоугольник 5"/>
          <p:cNvSpPr>
            <a:spLocks noChangeArrowheads="1"/>
          </p:cNvSpPr>
          <p:nvPr/>
        </p:nvSpPr>
        <p:spPr bwMode="auto">
          <a:xfrm>
            <a:off x="5508625" y="1714500"/>
            <a:ext cx="3167063" cy="251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</a:pPr>
            <a:r>
              <a:rPr lang="ru-RU">
                <a:solidFill>
                  <a:srgbClr val="0070C0"/>
                </a:solidFill>
              </a:rPr>
              <a:t>Виды нумераций списков: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>
                <a:solidFill>
                  <a:srgbClr val="0070C0"/>
                </a:solidFill>
              </a:rPr>
              <a:t>&lt;OL TYPE="Square"&gt;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>
                <a:solidFill>
                  <a:srgbClr val="0070C0"/>
                </a:solidFill>
              </a:rPr>
              <a:t>&lt;OL TYPE="Circle"&gt;</a:t>
            </a:r>
            <a:endParaRPr lang="ru-RU">
              <a:solidFill>
                <a:srgbClr val="0070C0"/>
              </a:solidFill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>
                <a:solidFill>
                  <a:srgbClr val="0070C0"/>
                </a:solidFill>
              </a:rPr>
              <a:t>&lt;OL TYPE="Disk"&gt;</a:t>
            </a:r>
            <a:endParaRPr lang="ru-RU">
              <a:solidFill>
                <a:srgbClr val="0070C0"/>
              </a:solidFill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>
                <a:solidFill>
                  <a:srgbClr val="0070C0"/>
                </a:solidFill>
              </a:rPr>
              <a:t>&lt;OL TYPE="A"&gt;</a:t>
            </a:r>
            <a:endParaRPr lang="ru-RU">
              <a:solidFill>
                <a:srgbClr val="0070C0"/>
              </a:solidFill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>
                <a:solidFill>
                  <a:srgbClr val="0070C0"/>
                </a:solidFill>
              </a:rPr>
              <a:t>&lt;OL TYPE="I"&gt;</a:t>
            </a:r>
            <a:endParaRPr lang="ru-RU">
              <a:solidFill>
                <a:srgbClr val="0070C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7412" name="Прямоугольник 6"/>
          <p:cNvSpPr>
            <a:spLocks noChangeArrowheads="1"/>
          </p:cNvSpPr>
          <p:nvPr/>
        </p:nvSpPr>
        <p:spPr bwMode="auto">
          <a:xfrm>
            <a:off x="250825" y="1700213"/>
            <a:ext cx="5041900" cy="340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</a:pPr>
            <a:r>
              <a:rPr lang="ru-RU" sz="2000">
                <a:solidFill>
                  <a:srgbClr val="0070C0"/>
                </a:solidFill>
              </a:rPr>
              <a:t>&lt;UL&gt;……&lt;/UL&gt; - неупорядоченный (ненумерованный) список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>
                <a:solidFill>
                  <a:srgbClr val="0070C0"/>
                </a:solidFill>
              </a:rPr>
              <a:t>&lt;OL&gt;……&lt;/OL&gt; - упорядоченный  (нумерованный) список.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>
                <a:solidFill>
                  <a:srgbClr val="0070C0"/>
                </a:solidFill>
              </a:rPr>
              <a:t>Часть текста, которая будет оформляться как список, заключается в соответствующие теги, а каждый элемент списка помечается одиночным тегом &lt;LI&gt;</a:t>
            </a:r>
            <a:endParaRPr lang="ru-RU" sz="2000"/>
          </a:p>
        </p:txBody>
      </p:sp>
      <p:sp>
        <p:nvSpPr>
          <p:cNvPr id="8" name="Прямоугольник 7"/>
          <p:cNvSpPr/>
          <p:nvPr/>
        </p:nvSpPr>
        <p:spPr>
          <a:xfrm>
            <a:off x="106363" y="41275"/>
            <a:ext cx="8642350" cy="1196975"/>
          </a:xfrm>
          <a:prstGeom prst="rect">
            <a:avLst/>
          </a:prstGeom>
          <a:solidFill>
            <a:schemeClr val="accent4">
              <a:lumMod val="60000"/>
              <a:lumOff val="40000"/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Эркер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209</TotalTime>
  <Words>2676</Words>
  <Application>Microsoft Office PowerPoint</Application>
  <PresentationFormat>On-screen Show (4:3)</PresentationFormat>
  <Paragraphs>328</Paragraphs>
  <Slides>45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5" baseType="lpstr">
      <vt:lpstr>Century Schoolbook</vt:lpstr>
      <vt:lpstr>Arial</vt:lpstr>
      <vt:lpstr>Wingdings</vt:lpstr>
      <vt:lpstr>Wingdings 2</vt:lpstr>
      <vt:lpstr>Calibri</vt:lpstr>
      <vt:lpstr>Times New Roman</vt:lpstr>
      <vt:lpstr>Arial Black</vt:lpstr>
      <vt:lpstr>Britannic Bold</vt:lpstr>
      <vt:lpstr>Эркер</vt:lpstr>
      <vt:lpstr>Microsoft Clip Gallery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Dragon</dc:creator>
  <cp:lastModifiedBy>Windows User</cp:lastModifiedBy>
  <cp:revision>26</cp:revision>
  <dcterms:created xsi:type="dcterms:W3CDTF">2012-04-13T13:10:35Z</dcterms:created>
  <dcterms:modified xsi:type="dcterms:W3CDTF">2021-09-09T18:12:27Z</dcterms:modified>
</cp:coreProperties>
</file>